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18" r:id="rId2"/>
    <p:sldId id="329" r:id="rId3"/>
    <p:sldId id="339" r:id="rId4"/>
    <p:sldId id="334" r:id="rId5"/>
    <p:sldId id="333" r:id="rId6"/>
    <p:sldId id="340" r:id="rId7"/>
    <p:sldId id="341" r:id="rId8"/>
    <p:sldId id="342" r:id="rId9"/>
    <p:sldId id="343" r:id="rId10"/>
    <p:sldId id="345" r:id="rId11"/>
    <p:sldId id="344" r:id="rId12"/>
    <p:sldId id="346" r:id="rId13"/>
    <p:sldId id="347" r:id="rId14"/>
    <p:sldId id="348" r:id="rId15"/>
    <p:sldId id="330" r:id="rId16"/>
    <p:sldId id="349" r:id="rId17"/>
    <p:sldId id="350" r:id="rId18"/>
    <p:sldId id="351" r:id="rId19"/>
    <p:sldId id="352" r:id="rId20"/>
    <p:sldId id="353" r:id="rId21"/>
    <p:sldId id="354" r:id="rId22"/>
    <p:sldId id="355" r:id="rId23"/>
    <p:sldId id="356" r:id="rId24"/>
    <p:sldId id="357" r:id="rId25"/>
    <p:sldId id="358" r:id="rId26"/>
    <p:sldId id="359" r:id="rId27"/>
    <p:sldId id="362" r:id="rId28"/>
    <p:sldId id="363" r:id="rId29"/>
    <p:sldId id="364" r:id="rId30"/>
    <p:sldId id="365" r:id="rId31"/>
    <p:sldId id="366" r:id="rId32"/>
    <p:sldId id="360" r:id="rId33"/>
    <p:sldId id="367" r:id="rId34"/>
    <p:sldId id="368" r:id="rId35"/>
    <p:sldId id="331" r:id="rId36"/>
  </p:sldIdLst>
  <p:sldSz cx="12188825"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561" autoAdjust="0"/>
  </p:normalViewPr>
  <p:slideViewPr>
    <p:cSldViewPr showGuides="1">
      <p:cViewPr varScale="1">
        <p:scale>
          <a:sx n="84" d="100"/>
          <a:sy n="84" d="100"/>
        </p:scale>
        <p:origin x="1578" y="7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10/2/2019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altLang="zh-CN" dirty="0"/>
          </a:p>
          <a:p>
            <a:endParaRPr lang="en-US" altLang="zh-CN" dirty="0"/>
          </a:p>
          <a:p>
            <a:r>
              <a:rPr lang="en-US" altLang="zh-CN" dirty="0"/>
              <a:t>Andreas Park is an Associate Professor of finance at the University of Toronto, where he has been a faculty member since 2003. He currently serves on the Ontario Security Commission's Market Structure Advisory Committee. </a:t>
            </a:r>
          </a:p>
          <a:p>
            <a:r>
              <a:rPr lang="en-US" altLang="zh-CN" dirty="0"/>
              <a:t>Katya </a:t>
            </a:r>
            <a:r>
              <a:rPr lang="en-US" altLang="zh-CN" dirty="0" err="1"/>
              <a:t>Malinova</a:t>
            </a:r>
            <a:r>
              <a:rPr lang="en-US" altLang="zh-CN" dirty="0"/>
              <a:t> is also Associate Professor (with tenure) at University of Toronto.</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73766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Inventory level reset at optimal level at each stage, and every trade is unfavorable to LI.</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13219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Each intermediary is maxing its utility by choosing the optimal amount to sell given price 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 is intuitive, as it is initial inventory fair value + gain or loss from selling qi for price P = after sell inventory value=wealth.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solvable because the only random variable is V, and all other is constant. Just plug in </a:t>
            </a:r>
            <a:r>
              <a:rPr lang="en-US" altLang="zh-CN" dirty="0" err="1"/>
              <a:t>unility</a:t>
            </a:r>
            <a:r>
              <a:rPr lang="en-US" altLang="zh-CN" dirty="0"/>
              <a:t> function and By FOC we could solve.</a:t>
            </a:r>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36582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Note P(0,0)=0, the SI trade at fair value.</a:t>
            </a:r>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319294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154543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obvious from the price equation for intermediaries market, since inventory has go to negative.</a:t>
            </a:r>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65353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47681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335707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altLang="zh-CN" dirty="0"/>
          </a:p>
          <a:p>
            <a:r>
              <a:rPr lang="en-US" altLang="zh-CN" dirty="0"/>
              <a:t>Proof. Since mass 1 of the 1/ρ small investors are interested in selling, each offer is</a:t>
            </a:r>
          </a:p>
          <a:p>
            <a:r>
              <a:rPr lang="en-US" altLang="zh-CN" dirty="0"/>
              <a:t>accepted with probability ρ. Therefore when approaching measure x of small investors,</a:t>
            </a:r>
          </a:p>
          <a:p>
            <a:r>
              <a:rPr lang="en-US" altLang="zh-CN" dirty="0"/>
              <a:t>the liquidity demander trades quantity </a:t>
            </a:r>
            <a:r>
              <a:rPr lang="en-US" altLang="zh-CN" dirty="0" err="1"/>
              <a:t>ρx</a:t>
            </a:r>
            <a:r>
              <a:rPr lang="en-US" altLang="zh-CN" dirty="0"/>
              <a:t>, at the price p(I, 0) per unit, and he ad-</a:t>
            </a:r>
          </a:p>
          <a:p>
            <a:r>
              <a:rPr lang="en-US" altLang="zh-CN" dirty="0"/>
              <a:t>additionally incurs complexity cost C(x) = cx2/2 (for all offers) and validation cost </a:t>
            </a:r>
            <a:r>
              <a:rPr lang="en-US" altLang="zh-CN" dirty="0" err="1"/>
              <a:t>γρx</a:t>
            </a:r>
            <a:endParaRPr lang="en-US" altLang="zh-CN" dirty="0"/>
          </a:p>
          <a:p>
            <a:r>
              <a:rPr lang="en-US" altLang="zh-CN" dirty="0"/>
              <a:t>(for accepted offers). The liquidity demander then trades the remaining quantity 1−ρx</a:t>
            </a:r>
          </a:p>
          <a:p>
            <a:r>
              <a:rPr lang="en-US" altLang="zh-CN" dirty="0"/>
              <a:t>with the intermediaries at the price p(I, 1−ρx) per unit; in the single-ID setting, this</a:t>
            </a:r>
          </a:p>
          <a:p>
            <a:r>
              <a:rPr lang="en-US" altLang="zh-CN" dirty="0"/>
              <a:t>transaction incurs zero validation costs. The continuation payoffs do not depend on the</a:t>
            </a:r>
          </a:p>
          <a:p>
            <a:r>
              <a:rPr lang="en-US" altLang="zh-CN" dirty="0"/>
              <a:t>quantity x, and the liquidity demander chooses x to maximize his stage game payoff:</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7893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2433430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Facing front run, Demander’s only other choice is to trade with SI and Intermediaries, same situation in his deviation strategy, but only this time I=-1.</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189873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4183029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307737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257614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3892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Risk averse=l (iota) fundamental risk= sigma captured by iota.</a:t>
            </a:r>
          </a:p>
          <a:p>
            <a:r>
              <a:rPr lang="en-US" altLang="zh-CN" dirty="0"/>
              <a:t>Complexity=C, Validation cost=gamma.</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143478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386869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4743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3072835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Just plug in numbers into equation 2,3 to get first stage payoff for LD. And continuation stage is the same as first stage, just each has ½ probability to be LD or LP&gt;</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612487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Just plugging p=0 to equation 3.</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2131640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For LP, this is just payoff from selling to LD, Payoff buying form Intermediaries for front run, Payoff from validation cost for buying from intermediaries.</a:t>
            </a:r>
          </a:p>
          <a:p>
            <a:endParaRPr lang="en-US" altLang="zh-CN" dirty="0"/>
          </a:p>
        </p:txBody>
      </p:sp>
      <p:sp>
        <p:nvSpPr>
          <p:cNvPr id="4" name="Slide Number Placeholder 3"/>
          <p:cNvSpPr>
            <a:spLocks noGrp="1"/>
          </p:cNvSpPr>
          <p:nvPr>
            <p:ph type="sldNum" sz="quarter" idx="5"/>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104549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All asset transfers require a mechanism to change the record of ownership. At present, most such records are kept in centralized ledgers that can only be accessed and modified by select, highly trusted parties; examples are bank accounts. In contrast, blockchain technology to change records in distributed ledgers that can be accessed and modified by anyone and not just trusted intermediaries.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224066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So the continuation payoff is the same as in (14)</a:t>
            </a:r>
          </a:p>
          <a:p>
            <a:endParaRPr lang="en-US" altLang="zh-CN" dirty="0"/>
          </a:p>
        </p:txBody>
      </p:sp>
      <p:sp>
        <p:nvSpPr>
          <p:cNvPr id="4" name="Slide Number Placeholder 3"/>
          <p:cNvSpPr>
            <a:spLocks noGrp="1"/>
          </p:cNvSpPr>
          <p:nvPr>
            <p:ph type="sldNum" sz="quarter" idx="5"/>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394901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4087457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32</a:t>
            </a:fld>
            <a:endParaRPr lang="en-US"/>
          </a:p>
        </p:txBody>
      </p:sp>
    </p:spTree>
    <p:extLst>
      <p:ext uri="{BB962C8B-B14F-4D97-AF65-F5344CB8AC3E}">
        <p14:creationId xmlns:p14="http://schemas.microsoft.com/office/powerpoint/2010/main" val="2991204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en-US" altLang="zh-CN" dirty="0"/>
              <a:t>Welfare is constant. Plugging the relevant x, y, Rho^ for each scenario. </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33</a:t>
            </a:fld>
            <a:endParaRPr lang="en-US"/>
          </a:p>
        </p:txBody>
      </p:sp>
    </p:spTree>
    <p:extLst>
      <p:ext uri="{BB962C8B-B14F-4D97-AF65-F5344CB8AC3E}">
        <p14:creationId xmlns:p14="http://schemas.microsoft.com/office/powerpoint/2010/main" val="2341327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34</a:t>
            </a:fld>
            <a:endParaRPr lang="en-US"/>
          </a:p>
        </p:txBody>
      </p:sp>
    </p:spTree>
    <p:extLst>
      <p:ext uri="{BB962C8B-B14F-4D97-AF65-F5344CB8AC3E}">
        <p14:creationId xmlns:p14="http://schemas.microsoft.com/office/powerpoint/2010/main" val="4229885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altLang="zh-CN" dirty="0"/>
          </a:p>
          <a:p>
            <a:endParaRPr lang="en-US" altLang="zh-CN" dirty="0"/>
          </a:p>
          <a:p>
            <a:r>
              <a:rPr lang="en-US" altLang="zh-CN" dirty="0"/>
              <a:t>What if the liquidity provider does not want to trade? Want to take the same action? So has to trade with intermediaries. For normal market situation, it may want to trade.</a:t>
            </a:r>
          </a:p>
          <a:p>
            <a:r>
              <a:rPr lang="en-US" altLang="zh-CN" dirty="0"/>
              <a:t>What if liquidity provider cannot absorb all the quantity?</a:t>
            </a:r>
          </a:p>
          <a:p>
            <a:r>
              <a:rPr lang="en-US" altLang="zh-CN" dirty="0"/>
              <a:t>What if small investor cannot absorb all the quantity?</a:t>
            </a:r>
          </a:p>
          <a:p>
            <a:r>
              <a:rPr lang="en-US" altLang="zh-CN" dirty="0"/>
              <a:t>What if two mass of small investors all want to take same side.</a:t>
            </a:r>
          </a:p>
          <a:p>
            <a:r>
              <a:rPr lang="en-US" altLang="zh-CN" dirty="0"/>
              <a:t>What if more small investors want to sell than buy? </a:t>
            </a:r>
          </a:p>
          <a:p>
            <a:r>
              <a:rPr lang="en-US" altLang="zh-CN" dirty="0"/>
              <a:t>Limit once contact from demander per stage game.  </a:t>
            </a:r>
          </a:p>
          <a:p>
            <a:r>
              <a:rPr lang="en-US" altLang="zh-CN" dirty="0"/>
              <a:t>What if there are more than two large investor.</a:t>
            </a:r>
          </a:p>
        </p:txBody>
      </p:sp>
      <p:sp>
        <p:nvSpPr>
          <p:cNvPr id="4" name="Slide Number Placeholder 3"/>
          <p:cNvSpPr>
            <a:spLocks noGrp="1"/>
          </p:cNvSpPr>
          <p:nvPr>
            <p:ph type="sldNum" sz="quarter" idx="5"/>
          </p:nvPr>
        </p:nvSpPr>
        <p:spPr/>
        <p:txBody>
          <a:bodyPr/>
          <a:lstStyle/>
          <a:p>
            <a:fld id="{F93199CD-3E1B-4AE6-990F-76F925F5EA9F}" type="slidenum">
              <a:rPr lang="en-US" smtClean="0"/>
              <a:t>35</a:t>
            </a:fld>
            <a:endParaRPr lang="en-US"/>
          </a:p>
        </p:txBody>
      </p:sp>
    </p:spTree>
    <p:extLst>
      <p:ext uri="{BB962C8B-B14F-4D97-AF65-F5344CB8AC3E}">
        <p14:creationId xmlns:p14="http://schemas.microsoft.com/office/powerpoint/2010/main" val="89434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of the important design feature of Blockchain Market is the privacy design. Market participants often prefer privacy, even when full transparency may be socially desirable. Blockchain designers may choose to implement privacy in different ways,</a:t>
            </a:r>
          </a:p>
          <a:p>
            <a:endParaRPr lang="en-US" altLang="zh-CN" dirty="0"/>
          </a:p>
          <a:p>
            <a:endParaRPr lang="en-US" altLang="zh-CN" dirty="0"/>
          </a:p>
          <a:p>
            <a:endParaRPr lang="en-US" altLang="zh-CN"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7765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endParaRPr lang="en-US" altLang="zh-CN" dirty="0"/>
          </a:p>
          <a:p>
            <a:r>
              <a:rPr lang="en-US" altLang="zh-CN" dirty="0"/>
              <a:t>This paper study how the three implementation designs affects investor trading behavior, trading costs, and investor welfare, in a theoretical model of intermediated and peer-to-peer trading.</a:t>
            </a:r>
          </a:p>
          <a:p>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41082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endParaRPr lang="en-US" altLang="zh-CN" dirty="0"/>
          </a:p>
          <a:p>
            <a:r>
              <a:rPr lang="en-US" altLang="zh-CN" dirty="0"/>
              <a:t>Since by trading with each other, large investors avoid costs to find small investors, and do not pay price compensation to intermediaries.</a:t>
            </a: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57070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427813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Liquidity demander/Liquidity provider</a:t>
            </a:r>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220779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need to know the fraction of SI that could absorb the trade by LI.</a:t>
            </a:r>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90586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ltLang="zh-CN"/>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ltLang="zh-CN"/>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ltLang="zh-CN"/>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ltLang="zh-CN"/>
              <a:t>Click to edit Master title style</a:t>
            </a:r>
            <a:endParaRPr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ltLang="zh-CN"/>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10/2/2019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ltLang="zh-CN"/>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10/2/2019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ltLang="zh-CN"/>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10/2/2019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ltLang="zh-CN"/>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10/2/2019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10/2/2019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ltLang="zh-CN"/>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10/2/2019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ltLang="zh-CN"/>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ltLang="zh-CN"/>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10/2/2019</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ormAutofit/>
          </a:bodyPr>
          <a:lstStyle/>
          <a:p>
            <a:r>
              <a:rPr lang="en-US" sz="4400" dirty="0"/>
              <a:t>Market Design with Blockchain Technology</a:t>
            </a:r>
          </a:p>
        </p:txBody>
      </p:sp>
      <p:sp>
        <p:nvSpPr>
          <p:cNvPr id="3" name="Subtitle 2"/>
          <p:cNvSpPr>
            <a:spLocks noGrp="1"/>
          </p:cNvSpPr>
          <p:nvPr>
            <p:ph type="subTitle" idx="1"/>
          </p:nvPr>
        </p:nvSpPr>
        <p:spPr>
          <a:xfrm>
            <a:off x="1520825" y="4898572"/>
            <a:ext cx="5945187" cy="1270453"/>
          </a:xfrm>
        </p:spPr>
        <p:txBody>
          <a:bodyPr/>
          <a:lstStyle/>
          <a:p>
            <a:r>
              <a:rPr lang="en-US" sz="2000" dirty="0"/>
              <a:t>Authored by </a:t>
            </a:r>
            <a:r>
              <a:rPr lang="en-US" altLang="zh-CN" sz="2000" dirty="0"/>
              <a:t>Katya </a:t>
            </a:r>
            <a:r>
              <a:rPr lang="en-US" altLang="zh-CN" sz="2000" dirty="0" err="1"/>
              <a:t>Malinova</a:t>
            </a:r>
            <a:r>
              <a:rPr lang="en-US" altLang="zh-CN" sz="2000" dirty="0"/>
              <a:t> and Andreas Park</a:t>
            </a:r>
            <a:endParaRPr lang="en-US" sz="2000" dirty="0"/>
          </a:p>
          <a:p>
            <a:endParaRPr lang="en-US" sz="2000" dirty="0"/>
          </a:p>
          <a:p>
            <a:r>
              <a:rPr lang="en-US" sz="2000" dirty="0"/>
              <a:t>Presented by: Bill Xiao</a:t>
            </a:r>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02D47F-42FE-4593-83FA-F71DAA2186F8}"/>
              </a:ext>
            </a:extLst>
          </p:cNvPr>
          <p:cNvPicPr>
            <a:picLocks noChangeAspect="1"/>
          </p:cNvPicPr>
          <p:nvPr/>
        </p:nvPicPr>
        <p:blipFill>
          <a:blip r:embed="rId3"/>
          <a:stretch>
            <a:fillRect/>
          </a:stretch>
        </p:blipFill>
        <p:spPr>
          <a:xfrm>
            <a:off x="5665786" y="5517231"/>
            <a:ext cx="2111809" cy="651793"/>
          </a:xfrm>
          <a:prstGeom prst="rect">
            <a:avLst/>
          </a:prstGeom>
        </p:spPr>
      </p:pic>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Intermediaries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an investor who wants to buy quantity q from intermediaries who hold an aggregate inventory of I pays uniform price P(I, q) per unit:</a:t>
            </a:r>
          </a:p>
          <a:p>
            <a:endParaRPr lang="en-US" altLang="zh-CN" dirty="0"/>
          </a:p>
          <a:p>
            <a:endParaRPr lang="en-US" altLang="zh-CN" dirty="0"/>
          </a:p>
          <a:p>
            <a:r>
              <a:rPr lang="en-US" altLang="zh-CN" dirty="0"/>
              <a:t>where κ &gt; 0 is an intermediary’s risk aversion coefficient, N is the number of intermediaries in the market, and σ^2 is the variance of the fundamental value distribution.</a:t>
            </a:r>
          </a:p>
          <a:p>
            <a:r>
              <a:rPr lang="en-US" altLang="zh-CN" dirty="0"/>
              <a:t>We assume that the intermediaries’ aggregate inventories are zero at the beginning of the stage game,</a:t>
            </a:r>
          </a:p>
        </p:txBody>
      </p:sp>
      <p:pic>
        <p:nvPicPr>
          <p:cNvPr id="4" name="Picture 3">
            <a:extLst>
              <a:ext uri="{FF2B5EF4-FFF2-40B4-BE49-F238E27FC236}">
                <a16:creationId xmlns:a16="http://schemas.microsoft.com/office/drawing/2014/main" id="{63E3D3E8-E9E4-436D-B1E0-74DD2C8D9FB9}"/>
              </a:ext>
            </a:extLst>
          </p:cNvPr>
          <p:cNvPicPr>
            <a:picLocks noChangeAspect="1"/>
          </p:cNvPicPr>
          <p:nvPr/>
        </p:nvPicPr>
        <p:blipFill>
          <a:blip r:embed="rId4"/>
          <a:stretch>
            <a:fillRect/>
          </a:stretch>
        </p:blipFill>
        <p:spPr>
          <a:xfrm>
            <a:off x="1522413" y="2669096"/>
            <a:ext cx="5063063" cy="1080120"/>
          </a:xfrm>
          <a:prstGeom prst="rect">
            <a:avLst/>
          </a:prstGeom>
        </p:spPr>
      </p:pic>
    </p:spTree>
    <p:extLst>
      <p:ext uri="{BB962C8B-B14F-4D97-AF65-F5344CB8AC3E}">
        <p14:creationId xmlns:p14="http://schemas.microsoft.com/office/powerpoint/2010/main" val="243794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Intermediaries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a:xfrm>
            <a:off x="1522413" y="5480476"/>
            <a:ext cx="9829799" cy="850789"/>
          </a:xfrm>
        </p:spPr>
        <p:txBody>
          <a:bodyPr>
            <a:normAutofit/>
          </a:bodyPr>
          <a:lstStyle/>
          <a:p>
            <a:endParaRPr lang="en-US" altLang="zh-CN" dirty="0"/>
          </a:p>
          <a:p>
            <a:endParaRPr lang="en-US" altLang="zh-CN" dirty="0"/>
          </a:p>
        </p:txBody>
      </p:sp>
      <p:pic>
        <p:nvPicPr>
          <p:cNvPr id="9" name="Picture 8">
            <a:extLst>
              <a:ext uri="{FF2B5EF4-FFF2-40B4-BE49-F238E27FC236}">
                <a16:creationId xmlns:a16="http://schemas.microsoft.com/office/drawing/2014/main" id="{FF661FEF-4A6F-4B0C-8862-E41F2083D4E0}"/>
              </a:ext>
            </a:extLst>
          </p:cNvPr>
          <p:cNvPicPr>
            <a:picLocks noChangeAspect="1"/>
          </p:cNvPicPr>
          <p:nvPr/>
        </p:nvPicPr>
        <p:blipFill>
          <a:blip r:embed="rId3"/>
          <a:stretch>
            <a:fillRect/>
          </a:stretch>
        </p:blipFill>
        <p:spPr>
          <a:xfrm>
            <a:off x="1701924" y="2780928"/>
            <a:ext cx="2710886" cy="864095"/>
          </a:xfrm>
          <a:prstGeom prst="rect">
            <a:avLst/>
          </a:prstGeom>
        </p:spPr>
      </p:pic>
      <p:pic>
        <p:nvPicPr>
          <p:cNvPr id="10" name="Picture 9">
            <a:extLst>
              <a:ext uri="{FF2B5EF4-FFF2-40B4-BE49-F238E27FC236}">
                <a16:creationId xmlns:a16="http://schemas.microsoft.com/office/drawing/2014/main" id="{F9955AF6-8704-4D5E-9810-E22F678BBF0E}"/>
              </a:ext>
            </a:extLst>
          </p:cNvPr>
          <p:cNvPicPr>
            <a:picLocks noChangeAspect="1"/>
          </p:cNvPicPr>
          <p:nvPr/>
        </p:nvPicPr>
        <p:blipFill>
          <a:blip r:embed="rId4"/>
          <a:stretch>
            <a:fillRect/>
          </a:stretch>
        </p:blipFill>
        <p:spPr>
          <a:xfrm>
            <a:off x="1522413" y="3861048"/>
            <a:ext cx="9972599" cy="1457188"/>
          </a:xfrm>
          <a:prstGeom prst="rect">
            <a:avLst/>
          </a:prstGeom>
        </p:spPr>
      </p:pic>
      <p:pic>
        <p:nvPicPr>
          <p:cNvPr id="12" name="Picture 11">
            <a:extLst>
              <a:ext uri="{FF2B5EF4-FFF2-40B4-BE49-F238E27FC236}">
                <a16:creationId xmlns:a16="http://schemas.microsoft.com/office/drawing/2014/main" id="{7E5073E6-847A-4690-8F2F-BD5338DEA235}"/>
              </a:ext>
            </a:extLst>
          </p:cNvPr>
          <p:cNvPicPr>
            <a:picLocks noChangeAspect="1"/>
          </p:cNvPicPr>
          <p:nvPr/>
        </p:nvPicPr>
        <p:blipFill>
          <a:blip r:embed="rId5"/>
          <a:stretch>
            <a:fillRect/>
          </a:stretch>
        </p:blipFill>
        <p:spPr>
          <a:xfrm>
            <a:off x="1602990" y="2010173"/>
            <a:ext cx="9811443" cy="1581044"/>
          </a:xfrm>
          <a:prstGeom prst="rect">
            <a:avLst/>
          </a:prstGeom>
        </p:spPr>
      </p:pic>
    </p:spTree>
    <p:extLst>
      <p:ext uri="{BB962C8B-B14F-4D97-AF65-F5344CB8AC3E}">
        <p14:creationId xmlns:p14="http://schemas.microsoft.com/office/powerpoint/2010/main" val="18178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Intermediaries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a:xfrm>
            <a:off x="1522413" y="5480476"/>
            <a:ext cx="9829799" cy="850789"/>
          </a:xfrm>
        </p:spPr>
        <p:txBody>
          <a:bodyPr>
            <a:normAutofit/>
          </a:bodyPr>
          <a:lstStyle/>
          <a:p>
            <a:endParaRPr lang="en-US" altLang="zh-CN" dirty="0"/>
          </a:p>
          <a:p>
            <a:endParaRPr lang="en-US" altLang="zh-CN" dirty="0"/>
          </a:p>
        </p:txBody>
      </p:sp>
      <p:pic>
        <p:nvPicPr>
          <p:cNvPr id="4" name="Picture 3">
            <a:extLst>
              <a:ext uri="{FF2B5EF4-FFF2-40B4-BE49-F238E27FC236}">
                <a16:creationId xmlns:a16="http://schemas.microsoft.com/office/drawing/2014/main" id="{32C25167-4056-45E5-B731-BB1C3825C0E1}"/>
              </a:ext>
            </a:extLst>
          </p:cNvPr>
          <p:cNvPicPr>
            <a:picLocks noChangeAspect="1"/>
          </p:cNvPicPr>
          <p:nvPr/>
        </p:nvPicPr>
        <p:blipFill>
          <a:blip r:embed="rId3"/>
          <a:stretch>
            <a:fillRect/>
          </a:stretch>
        </p:blipFill>
        <p:spPr>
          <a:xfrm>
            <a:off x="1522413" y="1975533"/>
            <a:ext cx="7454440" cy="1728192"/>
          </a:xfrm>
          <a:prstGeom prst="rect">
            <a:avLst/>
          </a:prstGeom>
        </p:spPr>
      </p:pic>
      <p:pic>
        <p:nvPicPr>
          <p:cNvPr id="5" name="Picture 4">
            <a:extLst>
              <a:ext uri="{FF2B5EF4-FFF2-40B4-BE49-F238E27FC236}">
                <a16:creationId xmlns:a16="http://schemas.microsoft.com/office/drawing/2014/main" id="{E404820C-C7D6-4CCC-980E-E249AF1E4E47}"/>
              </a:ext>
            </a:extLst>
          </p:cNvPr>
          <p:cNvPicPr>
            <a:picLocks noChangeAspect="1"/>
          </p:cNvPicPr>
          <p:nvPr/>
        </p:nvPicPr>
        <p:blipFill>
          <a:blip r:embed="rId4"/>
          <a:stretch>
            <a:fillRect/>
          </a:stretch>
        </p:blipFill>
        <p:spPr>
          <a:xfrm>
            <a:off x="1502137" y="3554114"/>
            <a:ext cx="8621667" cy="3279478"/>
          </a:xfrm>
          <a:prstGeom prst="rect">
            <a:avLst/>
          </a:prstGeom>
        </p:spPr>
      </p:pic>
      <p:sp>
        <p:nvSpPr>
          <p:cNvPr id="6" name="TextBox 5">
            <a:extLst>
              <a:ext uri="{FF2B5EF4-FFF2-40B4-BE49-F238E27FC236}">
                <a16:creationId xmlns:a16="http://schemas.microsoft.com/office/drawing/2014/main" id="{4124BA09-8BBC-4FF9-9F73-D5DFD87D9E74}"/>
              </a:ext>
            </a:extLst>
          </p:cNvPr>
          <p:cNvSpPr txBox="1"/>
          <p:nvPr/>
        </p:nvSpPr>
        <p:spPr>
          <a:xfrm>
            <a:off x="8976853" y="2788188"/>
            <a:ext cx="2816987" cy="1015663"/>
          </a:xfrm>
          <a:prstGeom prst="rect">
            <a:avLst/>
          </a:prstGeom>
          <a:noFill/>
        </p:spPr>
        <p:txBody>
          <a:bodyPr wrap="square" rtlCol="0">
            <a:spAutoFit/>
          </a:bodyPr>
          <a:lstStyle/>
          <a:p>
            <a:r>
              <a:rPr lang="en-US" altLang="zh-CN" sz="2000" dirty="0"/>
              <a:t>V is the mean of  the normal random asset value v.</a:t>
            </a:r>
            <a:endParaRPr lang="zh-CN" altLang="en-US" sz="2000" dirty="0"/>
          </a:p>
        </p:txBody>
      </p:sp>
    </p:spTree>
    <p:extLst>
      <p:ext uri="{BB962C8B-B14F-4D97-AF65-F5344CB8AC3E}">
        <p14:creationId xmlns:p14="http://schemas.microsoft.com/office/powerpoint/2010/main" val="24263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Trading Costs.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Complexity costs: contacting mass q of small investors is complex (e.g., data processing, or keeping track of offers) and costs is given by</a:t>
            </a:r>
          </a:p>
          <a:p>
            <a:pPr marL="0" indent="0">
              <a:buNone/>
            </a:pPr>
            <a:endParaRPr lang="en-US" altLang="zh-CN" dirty="0"/>
          </a:p>
          <a:p>
            <a:r>
              <a:rPr lang="en-US" altLang="zh-CN" dirty="0"/>
              <a:t>Transaction validation costs: assume that costs accrue linearly based on the number of transactions, at a cost of γ per mass 1 number of transactions.</a:t>
            </a:r>
          </a:p>
          <a:p>
            <a:r>
              <a:rPr lang="en-US" altLang="zh-CN" dirty="0"/>
              <a:t>If a trader initiates a trade with mass q of trader IDs or uses q IDs, costs are γq. Since number of transactions is mass q.</a:t>
            </a:r>
          </a:p>
          <a:p>
            <a:r>
              <a:rPr lang="en-US" altLang="zh-CN" dirty="0"/>
              <a:t>If two parties trade mass q quantity in a single trade, the costs are zero. </a:t>
            </a:r>
          </a:p>
        </p:txBody>
      </p:sp>
      <p:pic>
        <p:nvPicPr>
          <p:cNvPr id="6" name="Picture 5">
            <a:extLst>
              <a:ext uri="{FF2B5EF4-FFF2-40B4-BE49-F238E27FC236}">
                <a16:creationId xmlns:a16="http://schemas.microsoft.com/office/drawing/2014/main" id="{29AE2548-D72A-4294-BE55-3CA3AC1942FF}"/>
              </a:ext>
            </a:extLst>
          </p:cNvPr>
          <p:cNvPicPr>
            <a:picLocks noChangeAspect="1"/>
          </p:cNvPicPr>
          <p:nvPr/>
        </p:nvPicPr>
        <p:blipFill>
          <a:blip r:embed="rId3"/>
          <a:stretch>
            <a:fillRect/>
          </a:stretch>
        </p:blipFill>
        <p:spPr>
          <a:xfrm>
            <a:off x="1773932" y="2896188"/>
            <a:ext cx="1428159" cy="504056"/>
          </a:xfrm>
          <a:prstGeom prst="rect">
            <a:avLst/>
          </a:prstGeom>
        </p:spPr>
      </p:pic>
    </p:spTree>
    <p:extLst>
      <p:ext uri="{BB962C8B-B14F-4D97-AF65-F5344CB8AC3E}">
        <p14:creationId xmlns:p14="http://schemas.microsoft.com/office/powerpoint/2010/main" val="72028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Trading Costs.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Front-running costs: Suppose a large investor is contacted by the liquidity demander who wishes to buy a quantity q. If he chooses to front-run, this investor buys quantity q from the intermediary at a price and resells it to the liquidity demander at a higher price. </a:t>
            </a:r>
          </a:p>
          <a:p>
            <a:r>
              <a:rPr lang="en-US" altLang="zh-CN" dirty="0"/>
              <a:t>Liquidity provider charges the liquidity demander the minimum cost that the latter would incur to acquire q in the “public market” after front-runner has moved the price by purchasing q. Since now inventory for intermediaries are negative q.</a:t>
            </a:r>
          </a:p>
        </p:txBody>
      </p:sp>
      <p:pic>
        <p:nvPicPr>
          <p:cNvPr id="5" name="Picture 4">
            <a:extLst>
              <a:ext uri="{FF2B5EF4-FFF2-40B4-BE49-F238E27FC236}">
                <a16:creationId xmlns:a16="http://schemas.microsoft.com/office/drawing/2014/main" id="{6F587D71-04FB-4C4C-8DC1-AF928B565C7B}"/>
              </a:ext>
            </a:extLst>
          </p:cNvPr>
          <p:cNvPicPr>
            <a:picLocks noChangeAspect="1"/>
          </p:cNvPicPr>
          <p:nvPr/>
        </p:nvPicPr>
        <p:blipFill>
          <a:blip r:embed="rId3"/>
          <a:stretch>
            <a:fillRect/>
          </a:stretch>
        </p:blipFill>
        <p:spPr>
          <a:xfrm>
            <a:off x="1522413" y="5088905"/>
            <a:ext cx="5063063" cy="1080120"/>
          </a:xfrm>
          <a:prstGeom prst="rect">
            <a:avLst/>
          </a:prstGeom>
        </p:spPr>
      </p:pic>
    </p:spTree>
    <p:extLst>
      <p:ext uri="{BB962C8B-B14F-4D97-AF65-F5344CB8AC3E}">
        <p14:creationId xmlns:p14="http://schemas.microsoft.com/office/powerpoint/2010/main" val="235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There is an equilibrium where large traders trade “peer-to-peer” in that sense that the liquidity demander makes an offer to the liquidity provider, for the full quantity demanded, and the latter accepts.</a:t>
            </a:r>
          </a:p>
          <a:p>
            <a:r>
              <a:rPr lang="en-US" altLang="zh-CN" b="1" dirty="0"/>
              <a:t>Equilibrium payoff: </a:t>
            </a:r>
            <a:r>
              <a:rPr lang="en-US" altLang="zh-CN" dirty="0"/>
              <a:t>for liquidity demander and provider are </a:t>
            </a:r>
          </a:p>
          <a:p>
            <a:endParaRPr lang="en-US" altLang="zh-CN" dirty="0"/>
          </a:p>
          <a:p>
            <a:endParaRPr lang="en-US" altLang="zh-CN" dirty="0"/>
          </a:p>
          <a:p>
            <a:r>
              <a:rPr lang="en-US" altLang="zh-CN" dirty="0"/>
              <a:t>p is the price demander pays to provider to buy 1 unit of asset that has mean 0 value.</a:t>
            </a:r>
          </a:p>
          <a:p>
            <a:endParaRPr lang="en-US" altLang="zh-CN" dirty="0"/>
          </a:p>
        </p:txBody>
      </p:sp>
      <p:pic>
        <p:nvPicPr>
          <p:cNvPr id="3" name="Picture 2">
            <a:extLst>
              <a:ext uri="{FF2B5EF4-FFF2-40B4-BE49-F238E27FC236}">
                <a16:creationId xmlns:a16="http://schemas.microsoft.com/office/drawing/2014/main" id="{60A6721D-59CB-40FB-AD4A-72D58839479C}"/>
              </a:ext>
            </a:extLst>
          </p:cNvPr>
          <p:cNvPicPr>
            <a:picLocks noChangeAspect="1"/>
          </p:cNvPicPr>
          <p:nvPr/>
        </p:nvPicPr>
        <p:blipFill>
          <a:blip r:embed="rId3"/>
          <a:stretch>
            <a:fillRect/>
          </a:stretch>
        </p:blipFill>
        <p:spPr>
          <a:xfrm>
            <a:off x="1989956" y="3933056"/>
            <a:ext cx="2941021" cy="866191"/>
          </a:xfrm>
          <a:prstGeom prst="rect">
            <a:avLst/>
          </a:prstGeom>
        </p:spPr>
      </p:pic>
      <p:pic>
        <p:nvPicPr>
          <p:cNvPr id="4" name="Picture 3">
            <a:extLst>
              <a:ext uri="{FF2B5EF4-FFF2-40B4-BE49-F238E27FC236}">
                <a16:creationId xmlns:a16="http://schemas.microsoft.com/office/drawing/2014/main" id="{6A443C8B-261F-4612-A620-3236BF30BCE6}"/>
              </a:ext>
            </a:extLst>
          </p:cNvPr>
          <p:cNvPicPr>
            <a:picLocks noChangeAspect="1"/>
          </p:cNvPicPr>
          <p:nvPr/>
        </p:nvPicPr>
        <p:blipFill>
          <a:blip r:embed="rId4"/>
          <a:stretch>
            <a:fillRect/>
          </a:stretch>
        </p:blipFill>
        <p:spPr>
          <a:xfrm>
            <a:off x="5246120" y="3933056"/>
            <a:ext cx="2527447" cy="955256"/>
          </a:xfrm>
          <a:prstGeom prst="rect">
            <a:avLst/>
          </a:prstGeom>
        </p:spPr>
      </p:pic>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Deviation strategy for liquidity demander: </a:t>
            </a:r>
          </a:p>
          <a:p>
            <a:r>
              <a:rPr lang="en-US" altLang="zh-CN" dirty="0"/>
              <a:t>liquidity demander chooses to trade with small investors and the intermediaries.  the liquidity demander optimally approaches mass x(γ, ρ) of investor IDs with p = p(I, 0), and he obtains payoff π(γ, ρ, I):</a:t>
            </a:r>
          </a:p>
          <a:p>
            <a:r>
              <a:rPr lang="en-US" altLang="zh-CN" b="1" dirty="0"/>
              <a:t>Lemma 1-Deviation payoff for demander at first stage game: </a:t>
            </a:r>
          </a:p>
          <a:p>
            <a:endParaRPr lang="en-US" altLang="zh-CN" dirty="0"/>
          </a:p>
          <a:p>
            <a:endParaRPr lang="en-US" altLang="zh-CN" dirty="0"/>
          </a:p>
          <a:p>
            <a:endParaRPr lang="en-US" altLang="zh-CN" dirty="0"/>
          </a:p>
        </p:txBody>
      </p:sp>
      <p:pic>
        <p:nvPicPr>
          <p:cNvPr id="2" name="Picture 1">
            <a:extLst>
              <a:ext uri="{FF2B5EF4-FFF2-40B4-BE49-F238E27FC236}">
                <a16:creationId xmlns:a16="http://schemas.microsoft.com/office/drawing/2014/main" id="{8B2B2B16-6961-4955-9BF1-F7575F6E1A8D}"/>
              </a:ext>
            </a:extLst>
          </p:cNvPr>
          <p:cNvPicPr>
            <a:picLocks noChangeAspect="1"/>
          </p:cNvPicPr>
          <p:nvPr/>
        </p:nvPicPr>
        <p:blipFill>
          <a:blip r:embed="rId3"/>
          <a:stretch>
            <a:fillRect/>
          </a:stretch>
        </p:blipFill>
        <p:spPr>
          <a:xfrm>
            <a:off x="1646283" y="4646632"/>
            <a:ext cx="8896257" cy="1823864"/>
          </a:xfrm>
          <a:prstGeom prst="rect">
            <a:avLst/>
          </a:prstGeom>
        </p:spPr>
      </p:pic>
    </p:spTree>
    <p:extLst>
      <p:ext uri="{BB962C8B-B14F-4D97-AF65-F5344CB8AC3E}">
        <p14:creationId xmlns:p14="http://schemas.microsoft.com/office/powerpoint/2010/main" val="213871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8C21730-2A68-46F2-BD5E-CFCCAC9109C8}"/>
              </a:ext>
            </a:extLst>
          </p:cNvPr>
          <p:cNvSpPr txBox="1">
            <a:spLocks/>
          </p:cNvSpPr>
          <p:nvPr/>
        </p:nvSpPr>
        <p:spPr>
          <a:xfrm>
            <a:off x="1827213" y="1844824"/>
            <a:ext cx="9829799" cy="4629001"/>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 liquidity demander chooses approaching mass X of small investors to maximize his stage game payoff from deviation strategy:</a:t>
            </a:r>
          </a:p>
          <a:p>
            <a:endParaRPr lang="en-US" altLang="zh-CN" dirty="0"/>
          </a:p>
          <a:p>
            <a:pPr marL="0" indent="0">
              <a:buNone/>
            </a:pPr>
            <a:endParaRPr lang="en-US" altLang="zh-CN" dirty="0"/>
          </a:p>
          <a:p>
            <a:r>
              <a:rPr lang="en-US" altLang="zh-CN" dirty="0"/>
              <a:t>Since mass 1 of the 1/ρ small investors are interested in selling, each offer is accepted with probability ρ. When approaching measure x of small investors, the liquidity demander trades quantity </a:t>
            </a:r>
            <a:r>
              <a:rPr lang="en-US" altLang="zh-CN" dirty="0" err="1"/>
              <a:t>ρx</a:t>
            </a:r>
            <a:r>
              <a:rPr lang="en-US" altLang="zh-CN" dirty="0"/>
              <a:t>, at the price p(I, 0) per unit. He trades remaining (1- </a:t>
            </a:r>
            <a:r>
              <a:rPr lang="en-US" altLang="zh-CN" dirty="0" err="1"/>
              <a:t>ρx</a:t>
            </a:r>
            <a:r>
              <a:rPr lang="en-US" altLang="zh-CN" dirty="0"/>
              <a:t>) with intermediaries.</a:t>
            </a:r>
          </a:p>
          <a:p>
            <a:r>
              <a:rPr lang="en-US" altLang="zh-CN" dirty="0"/>
              <a:t>Equation (4) is just complexity cost + validation cost +trading with small investors costs +trading with intermediary's costs.</a:t>
            </a:r>
          </a:p>
          <a:p>
            <a:r>
              <a:rPr lang="en-US" altLang="zh-CN" dirty="0"/>
              <a:t>Solving Equation (4) by FOC gives the result in (2) and (3)</a:t>
            </a:r>
          </a:p>
          <a:p>
            <a:endParaRPr lang="en-US" altLang="zh-CN" dirty="0"/>
          </a:p>
          <a:p>
            <a:endParaRPr lang="en-US" altLang="zh-CN" dirty="0"/>
          </a:p>
          <a:p>
            <a:endParaRPr lang="en-US" altLang="zh-CN" dirty="0"/>
          </a:p>
        </p:txBody>
      </p:sp>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endParaRPr lang="en-US" altLang="zh-CN" dirty="0"/>
          </a:p>
          <a:p>
            <a:endParaRPr lang="en-US" altLang="zh-CN" dirty="0"/>
          </a:p>
          <a:p>
            <a:endParaRPr lang="en-US" altLang="zh-CN" dirty="0"/>
          </a:p>
        </p:txBody>
      </p:sp>
      <p:pic>
        <p:nvPicPr>
          <p:cNvPr id="3" name="Picture 2">
            <a:extLst>
              <a:ext uri="{FF2B5EF4-FFF2-40B4-BE49-F238E27FC236}">
                <a16:creationId xmlns:a16="http://schemas.microsoft.com/office/drawing/2014/main" id="{30C21708-B3CF-4D36-8634-455C5A446135}"/>
              </a:ext>
            </a:extLst>
          </p:cNvPr>
          <p:cNvPicPr>
            <a:picLocks noChangeAspect="1"/>
          </p:cNvPicPr>
          <p:nvPr/>
        </p:nvPicPr>
        <p:blipFill>
          <a:blip r:embed="rId3"/>
          <a:stretch>
            <a:fillRect/>
          </a:stretch>
        </p:blipFill>
        <p:spPr>
          <a:xfrm>
            <a:off x="1912809" y="2564904"/>
            <a:ext cx="9049005" cy="1080120"/>
          </a:xfrm>
          <a:prstGeom prst="rect">
            <a:avLst/>
          </a:prstGeom>
        </p:spPr>
      </p:pic>
    </p:spTree>
    <p:extLst>
      <p:ext uri="{BB962C8B-B14F-4D97-AF65-F5344CB8AC3E}">
        <p14:creationId xmlns:p14="http://schemas.microsoft.com/office/powerpoint/2010/main" val="7676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Deviation strategy: </a:t>
            </a:r>
          </a:p>
          <a:p>
            <a:r>
              <a:rPr lang="en-US" altLang="zh-CN" dirty="0"/>
              <a:t>liquidity providers chooses to front-run. </a:t>
            </a:r>
          </a:p>
          <a:p>
            <a:endParaRPr lang="en-US" altLang="zh-CN" b="1" dirty="0"/>
          </a:p>
          <a:p>
            <a:r>
              <a:rPr lang="en-US" altLang="zh-CN" b="1" dirty="0"/>
              <a:t>Deviation payoff for demander in first stage game: </a:t>
            </a:r>
            <a:endParaRPr lang="en-US" altLang="zh-CN" dirty="0"/>
          </a:p>
          <a:p>
            <a:endParaRPr lang="en-US" altLang="zh-CN" dirty="0"/>
          </a:p>
        </p:txBody>
      </p:sp>
      <p:pic>
        <p:nvPicPr>
          <p:cNvPr id="3" name="Picture 2">
            <a:extLst>
              <a:ext uri="{FF2B5EF4-FFF2-40B4-BE49-F238E27FC236}">
                <a16:creationId xmlns:a16="http://schemas.microsoft.com/office/drawing/2014/main" id="{3E2826E7-0031-4B36-A7C0-E6E4A8C69BE1}"/>
              </a:ext>
            </a:extLst>
          </p:cNvPr>
          <p:cNvPicPr>
            <a:picLocks noChangeAspect="1"/>
          </p:cNvPicPr>
          <p:nvPr/>
        </p:nvPicPr>
        <p:blipFill>
          <a:blip r:embed="rId3"/>
          <a:stretch>
            <a:fillRect/>
          </a:stretch>
        </p:blipFill>
        <p:spPr>
          <a:xfrm>
            <a:off x="1823313" y="4653136"/>
            <a:ext cx="9677399" cy="1112345"/>
          </a:xfrm>
          <a:prstGeom prst="rect">
            <a:avLst/>
          </a:prstGeom>
        </p:spPr>
      </p:pic>
    </p:spTree>
    <p:extLst>
      <p:ext uri="{BB962C8B-B14F-4D97-AF65-F5344CB8AC3E}">
        <p14:creationId xmlns:p14="http://schemas.microsoft.com/office/powerpoint/2010/main" val="84455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8C21730-2A68-46F2-BD5E-CFCCAC9109C8}"/>
              </a:ext>
            </a:extLst>
          </p:cNvPr>
          <p:cNvSpPr txBox="1">
            <a:spLocks/>
          </p:cNvSpPr>
          <p:nvPr/>
        </p:nvSpPr>
        <p:spPr>
          <a:xfrm>
            <a:off x="1827213" y="1844824"/>
            <a:ext cx="9829799" cy="4629001"/>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 front-runner pays ℓ/2 to build his position in the intermediated market by purchasing 1 unit. </a:t>
            </a:r>
          </a:p>
          <a:p>
            <a:r>
              <a:rPr lang="en-US" altLang="zh-CN" dirty="0"/>
              <a:t>After being front-run, the liquidity demander solves the optimization problem as described before for I = −1, and his optimal payoff is ˆπ(γ, ρ,−1) as defined in (3). </a:t>
            </a:r>
          </a:p>
          <a:p>
            <a:r>
              <a:rPr lang="en-US" altLang="zh-CN" dirty="0"/>
              <a:t>The front-runner could then offer the liquidity demander at a price such that the liquidity demander’s payoff remains that same, ˆπ(ρ, γ,−1). </a:t>
            </a:r>
          </a:p>
          <a:p>
            <a:r>
              <a:rPr lang="en-US" altLang="zh-CN" dirty="0"/>
              <a:t>The front-runner’s payoff is then −ˆπ(ρ, γ,−1)−ℓ/2, which is just −ˆπ(ρ, γ,0)</a:t>
            </a:r>
          </a:p>
          <a:p>
            <a:endParaRPr lang="en-US" altLang="zh-CN" dirty="0"/>
          </a:p>
        </p:txBody>
      </p:sp>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endParaRPr lang="en-US" altLang="zh-CN" dirty="0"/>
          </a:p>
          <a:p>
            <a:endParaRPr lang="en-US" altLang="zh-CN" dirty="0"/>
          </a:p>
          <a:p>
            <a:endParaRPr lang="en-US" altLang="zh-CN" dirty="0"/>
          </a:p>
        </p:txBody>
      </p:sp>
    </p:spTree>
    <p:extLst>
      <p:ext uri="{BB962C8B-B14F-4D97-AF65-F5344CB8AC3E}">
        <p14:creationId xmlns:p14="http://schemas.microsoft.com/office/powerpoint/2010/main" val="75248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Content</a:t>
            </a:r>
          </a:p>
        </p:txBody>
      </p:sp>
      <p:sp>
        <p:nvSpPr>
          <p:cNvPr id="14" name="Content Placeholder 13"/>
          <p:cNvSpPr>
            <a:spLocks noGrp="1"/>
          </p:cNvSpPr>
          <p:nvPr>
            <p:ph idx="1"/>
          </p:nvPr>
        </p:nvSpPr>
        <p:spPr/>
        <p:txBody>
          <a:bodyPr/>
          <a:lstStyle/>
          <a:p>
            <a:r>
              <a:rPr lang="en-US" dirty="0"/>
              <a:t>Background on Blockchain Market Design Features</a:t>
            </a:r>
          </a:p>
          <a:p>
            <a:r>
              <a:rPr lang="en-US" dirty="0"/>
              <a:t>Model Assumptions</a:t>
            </a:r>
          </a:p>
          <a:p>
            <a:r>
              <a:rPr lang="en-US" dirty="0"/>
              <a:t>Public and Transparent Setting</a:t>
            </a:r>
          </a:p>
          <a:p>
            <a:r>
              <a:rPr lang="en-US" altLang="zh-CN" dirty="0"/>
              <a:t>Private and Opaque Setting</a:t>
            </a:r>
            <a:endParaRPr lang="en-US" dirty="0"/>
          </a:p>
          <a:p>
            <a:r>
              <a:rPr lang="en-US" altLang="zh-CN" dirty="0"/>
              <a:t>Public and Opaque Setting</a:t>
            </a:r>
          </a:p>
          <a:p>
            <a:r>
              <a:rPr lang="en-US" altLang="zh-CN" dirty="0"/>
              <a:t>Welfare Comparison of Different Setting</a:t>
            </a:r>
          </a:p>
          <a:p>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844824"/>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Continuation Deviation payoff: </a:t>
            </a:r>
            <a:endParaRPr lang="en-US" altLang="zh-CN" dirty="0"/>
          </a:p>
          <a:p>
            <a:r>
              <a:rPr lang="en-US" altLang="zh-CN" dirty="0"/>
              <a:t>Let π = ˆπ(ρ, γ, 0) to denote the stage game payoff to the liquidity demander when he chooses to deviate</a:t>
            </a:r>
          </a:p>
          <a:p>
            <a:r>
              <a:rPr lang="en-US" altLang="zh-CN" dirty="0"/>
              <a:t>After a deviation by any large investor, the trigger strategy would prescribe that the liquidity demander only traders with the intermediaries and the small investors as a punishment. </a:t>
            </a:r>
          </a:p>
          <a:p>
            <a:r>
              <a:rPr lang="en-US" altLang="zh-CN" dirty="0"/>
              <a:t>a large investor’s stage game payoff will be π when he is the demander and 0 otherwise. Each large trader experiences a liquidity shock with probability 1/2 in each stage game, and a large trader’s continuation value after a deviation is:</a:t>
            </a:r>
          </a:p>
        </p:txBody>
      </p:sp>
      <p:pic>
        <p:nvPicPr>
          <p:cNvPr id="6" name="Picture 5">
            <a:extLst>
              <a:ext uri="{FF2B5EF4-FFF2-40B4-BE49-F238E27FC236}">
                <a16:creationId xmlns:a16="http://schemas.microsoft.com/office/drawing/2014/main" id="{A7235BBA-B979-4395-9B6F-37E804528679}"/>
              </a:ext>
            </a:extLst>
          </p:cNvPr>
          <p:cNvPicPr>
            <a:picLocks noChangeAspect="1"/>
          </p:cNvPicPr>
          <p:nvPr/>
        </p:nvPicPr>
        <p:blipFill>
          <a:blip r:embed="rId3"/>
          <a:stretch>
            <a:fillRect/>
          </a:stretch>
        </p:blipFill>
        <p:spPr>
          <a:xfrm>
            <a:off x="1747996" y="5765047"/>
            <a:ext cx="4680520" cy="1120337"/>
          </a:xfrm>
          <a:prstGeom prst="rect">
            <a:avLst/>
          </a:prstGeom>
        </p:spPr>
      </p:pic>
    </p:spTree>
    <p:extLst>
      <p:ext uri="{BB962C8B-B14F-4D97-AF65-F5344CB8AC3E}">
        <p14:creationId xmlns:p14="http://schemas.microsoft.com/office/powerpoint/2010/main" val="33689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844824"/>
            <a:ext cx="98297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Total Deviation payoff:  </a:t>
            </a:r>
            <a:r>
              <a:rPr lang="en-US" altLang="zh-CN" dirty="0"/>
              <a:t>sum of first and continuation payoff.</a:t>
            </a:r>
          </a:p>
          <a:p>
            <a:endParaRPr lang="en-US" altLang="zh-CN" dirty="0"/>
          </a:p>
          <a:p>
            <a:endParaRPr lang="en-US" altLang="zh-CN" dirty="0"/>
          </a:p>
          <a:p>
            <a:endParaRPr lang="en-US" altLang="zh-CN" dirty="0"/>
          </a:p>
          <a:p>
            <a:r>
              <a:rPr lang="en-US" altLang="zh-CN" b="1" dirty="0"/>
              <a:t>Optimal Equilibrium Exists if: </a:t>
            </a:r>
            <a:r>
              <a:rPr lang="en-US" altLang="zh-CN" dirty="0"/>
              <a:t>equilibrium payoff &gt; deviation payoff</a:t>
            </a:r>
            <a:endParaRPr lang="en-US" altLang="zh-CN" b="1" dirty="0"/>
          </a:p>
        </p:txBody>
      </p:sp>
      <p:pic>
        <p:nvPicPr>
          <p:cNvPr id="3" name="Picture 2">
            <a:extLst>
              <a:ext uri="{FF2B5EF4-FFF2-40B4-BE49-F238E27FC236}">
                <a16:creationId xmlns:a16="http://schemas.microsoft.com/office/drawing/2014/main" id="{E86B8BFB-C78F-40EE-A14E-D2BC833D097D}"/>
              </a:ext>
            </a:extLst>
          </p:cNvPr>
          <p:cNvPicPr>
            <a:picLocks noChangeAspect="1"/>
          </p:cNvPicPr>
          <p:nvPr/>
        </p:nvPicPr>
        <p:blipFill>
          <a:blip r:embed="rId3"/>
          <a:stretch>
            <a:fillRect/>
          </a:stretch>
        </p:blipFill>
        <p:spPr>
          <a:xfrm>
            <a:off x="1651866" y="2348880"/>
            <a:ext cx="9717406" cy="1656184"/>
          </a:xfrm>
          <a:prstGeom prst="rect">
            <a:avLst/>
          </a:prstGeom>
        </p:spPr>
      </p:pic>
      <p:pic>
        <p:nvPicPr>
          <p:cNvPr id="6" name="Picture 5">
            <a:extLst>
              <a:ext uri="{FF2B5EF4-FFF2-40B4-BE49-F238E27FC236}">
                <a16:creationId xmlns:a16="http://schemas.microsoft.com/office/drawing/2014/main" id="{38192D89-4BE3-4D48-980E-A794560AF473}"/>
              </a:ext>
            </a:extLst>
          </p:cNvPr>
          <p:cNvPicPr>
            <a:picLocks noChangeAspect="1"/>
          </p:cNvPicPr>
          <p:nvPr/>
        </p:nvPicPr>
        <p:blipFill>
          <a:blip r:embed="rId4"/>
          <a:stretch>
            <a:fillRect/>
          </a:stretch>
        </p:blipFill>
        <p:spPr>
          <a:xfrm>
            <a:off x="1505353" y="4535760"/>
            <a:ext cx="6386762" cy="1444418"/>
          </a:xfrm>
          <a:prstGeom prst="rect">
            <a:avLst/>
          </a:prstGeom>
        </p:spPr>
      </p:pic>
    </p:spTree>
    <p:extLst>
      <p:ext uri="{BB962C8B-B14F-4D97-AF65-F5344CB8AC3E}">
        <p14:creationId xmlns:p14="http://schemas.microsoft.com/office/powerpoint/2010/main" val="285540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99036-6CE3-401D-B1F1-65DEB6C0250E}"/>
              </a:ext>
            </a:extLst>
          </p:cNvPr>
          <p:cNvPicPr>
            <a:picLocks noChangeAspect="1"/>
          </p:cNvPicPr>
          <p:nvPr/>
        </p:nvPicPr>
        <p:blipFill>
          <a:blip r:embed="rId3"/>
          <a:stretch>
            <a:fillRect/>
          </a:stretch>
        </p:blipFill>
        <p:spPr>
          <a:xfrm>
            <a:off x="1539513" y="3449176"/>
            <a:ext cx="8530009" cy="1368152"/>
          </a:xfrm>
          <a:prstGeom prst="rect">
            <a:avLst/>
          </a:prstGeom>
        </p:spPr>
      </p:pic>
      <p:sp>
        <p:nvSpPr>
          <p:cNvPr id="13" name="Title 12"/>
          <p:cNvSpPr>
            <a:spLocks noGrp="1"/>
          </p:cNvSpPr>
          <p:nvPr>
            <p:ph type="title"/>
          </p:nvPr>
        </p:nvSpPr>
        <p:spPr/>
        <p:txBody>
          <a:bodyPr/>
          <a:lstStyle/>
          <a:p>
            <a:r>
              <a:rPr lang="en-US" dirty="0"/>
              <a:t>Public and Transparent Setting</a:t>
            </a:r>
          </a:p>
        </p:txBody>
      </p:sp>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844824"/>
            <a:ext cx="9829799" cy="4896544"/>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Proposition 1:</a:t>
            </a:r>
            <a:r>
              <a:rPr lang="en-US" altLang="zh-CN" dirty="0"/>
              <a:t>For all parametric configurations, there exists a price p &gt;0 such that the large investors trade with each other in equilibrium. For δ &gt; 2/3, the large investors trade with each other at p = 0.</a:t>
            </a:r>
          </a:p>
          <a:p>
            <a:r>
              <a:rPr lang="en-US" altLang="zh-CN" dirty="0"/>
              <a:t>Solving the previous inequalities gives below expression: </a:t>
            </a:r>
          </a:p>
          <a:p>
            <a:endParaRPr lang="en-US" altLang="zh-CN" dirty="0"/>
          </a:p>
          <a:p>
            <a:endParaRPr lang="en-US" altLang="zh-CN" dirty="0"/>
          </a:p>
          <a:p>
            <a:endParaRPr lang="en-US" altLang="zh-CN" dirty="0"/>
          </a:p>
          <a:p>
            <a:r>
              <a:rPr lang="en-US" altLang="zh-CN" dirty="0"/>
              <a:t>Observe that the above relation always holds for p = −π&gt;0, therefore large investors trading with each other is always an equilibrium. </a:t>
            </a:r>
          </a:p>
          <a:p>
            <a:r>
              <a:rPr lang="en-US" altLang="zh-CN" dirty="0"/>
              <a:t>Second, for δ&gt;2/3, the left-hand side of the inequality in (9) is negative, and p = 0 satisfies the inequality. </a:t>
            </a:r>
          </a:p>
          <a:p>
            <a:endParaRPr lang="en-US" altLang="zh-CN" dirty="0"/>
          </a:p>
        </p:txBody>
      </p:sp>
    </p:spTree>
    <p:extLst>
      <p:ext uri="{BB962C8B-B14F-4D97-AF65-F5344CB8AC3E}">
        <p14:creationId xmlns:p14="http://schemas.microsoft.com/office/powerpoint/2010/main" val="29518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In this setting, IDs of large investors cannot be identified, and therefore the liquidity demander is not able to contact the large liquidity provider directly. </a:t>
            </a:r>
          </a:p>
          <a:p>
            <a:r>
              <a:rPr lang="en-US" altLang="zh-CN" dirty="0"/>
              <a:t>This means for liquidity demander; the only strategy is the deviation strategy described in equation (2) and (3) and liquidity demander’s behavior in this setting is therefore captured by Lemma 1.</a:t>
            </a:r>
          </a:p>
          <a:p>
            <a:r>
              <a:rPr lang="en-US" altLang="zh-CN" dirty="0"/>
              <a:t>Observing equation (2), it is obvious that liquidity demanders approach and trade more with small investors if intermediaries are more risk-averse or if fundamental risk increases, and they trade less with small investors if complexity costs or validation costs increase.</a:t>
            </a:r>
          </a:p>
          <a:p>
            <a:endParaRPr lang="en-US" altLang="zh-CN" dirty="0"/>
          </a:p>
        </p:txBody>
      </p:sp>
      <p:sp>
        <p:nvSpPr>
          <p:cNvPr id="13" name="Title 12"/>
          <p:cNvSpPr>
            <a:spLocks noGrp="1"/>
          </p:cNvSpPr>
          <p:nvPr>
            <p:ph type="title"/>
          </p:nvPr>
        </p:nvSpPr>
        <p:spPr/>
        <p:txBody>
          <a:bodyPr/>
          <a:lstStyle/>
          <a:p>
            <a:r>
              <a:rPr lang="en-US" altLang="zh-CN" dirty="0"/>
              <a:t>Private and Opaque Setting</a:t>
            </a:r>
          </a:p>
        </p:txBody>
      </p:sp>
      <p:pic>
        <p:nvPicPr>
          <p:cNvPr id="4" name="Picture 3">
            <a:extLst>
              <a:ext uri="{FF2B5EF4-FFF2-40B4-BE49-F238E27FC236}">
                <a16:creationId xmlns:a16="http://schemas.microsoft.com/office/drawing/2014/main" id="{314D6055-3FA8-460C-A8BE-D26489495FF1}"/>
              </a:ext>
            </a:extLst>
          </p:cNvPr>
          <p:cNvPicPr>
            <a:picLocks noChangeAspect="1"/>
          </p:cNvPicPr>
          <p:nvPr/>
        </p:nvPicPr>
        <p:blipFill>
          <a:blip r:embed="rId3"/>
          <a:stretch>
            <a:fillRect/>
          </a:stretch>
        </p:blipFill>
        <p:spPr>
          <a:xfrm>
            <a:off x="1522413" y="5601459"/>
            <a:ext cx="8057434" cy="1096501"/>
          </a:xfrm>
          <a:prstGeom prst="rect">
            <a:avLst/>
          </a:prstGeom>
        </p:spPr>
      </p:pic>
    </p:spTree>
    <p:extLst>
      <p:ext uri="{BB962C8B-B14F-4D97-AF65-F5344CB8AC3E}">
        <p14:creationId xmlns:p14="http://schemas.microsoft.com/office/powerpoint/2010/main" val="8265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5F8878-C863-4C1B-9005-147AAF96EED0}"/>
              </a:ext>
            </a:extLst>
          </p:cNvPr>
          <p:cNvPicPr>
            <a:picLocks noChangeAspect="1"/>
          </p:cNvPicPr>
          <p:nvPr/>
        </p:nvPicPr>
        <p:blipFill>
          <a:blip r:embed="rId3"/>
          <a:stretch>
            <a:fillRect/>
          </a:stretch>
        </p:blipFill>
        <p:spPr>
          <a:xfrm>
            <a:off x="6382444" y="5661248"/>
            <a:ext cx="288032" cy="340401"/>
          </a:xfrm>
          <a:prstGeom prst="rect">
            <a:avLst/>
          </a:prstGeom>
        </p:spPr>
      </p:pic>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844824"/>
            <a:ext cx="5724127"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There are two equilibria. The optimal equilibrium is that the liquidity demander contacts the continuum of IDs and the intermediary. The liquidity provider accepts the offer whenever contacted.</a:t>
            </a:r>
          </a:p>
          <a:p>
            <a:r>
              <a:rPr lang="en-US" altLang="zh-CN" dirty="0"/>
              <a:t>Assume each large investor has 1 mass of IDs and thus the mass of the continuum of IDs that the liquidity demander can contact is 1 + 1/ρ.</a:t>
            </a:r>
          </a:p>
          <a:p>
            <a:r>
              <a:rPr lang="en-US" altLang="zh-CN" dirty="0"/>
              <a:t>Let the probability of acceptance as     which has two values as shown on the right.  </a:t>
            </a:r>
          </a:p>
        </p:txBody>
      </p:sp>
      <p:sp>
        <p:nvSpPr>
          <p:cNvPr id="13" name="Title 12"/>
          <p:cNvSpPr>
            <a:spLocks noGrp="1"/>
          </p:cNvSpPr>
          <p:nvPr>
            <p:ph type="title"/>
          </p:nvPr>
        </p:nvSpPr>
        <p:spPr/>
        <p:txBody>
          <a:bodyPr/>
          <a:lstStyle/>
          <a:p>
            <a:r>
              <a:rPr lang="en-US" dirty="0"/>
              <a:t>Public and Opaque Setting</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B671F2C-23AC-4605-AF84-96252628F4B5}"/>
                  </a:ext>
                </a:extLst>
              </p:cNvPr>
              <p:cNvGraphicFramePr>
                <a:graphicFrameLocks noGrp="1"/>
              </p:cNvGraphicFramePr>
              <p:nvPr>
                <p:extLst>
                  <p:ext uri="{D42A27DB-BD31-4B8C-83A1-F6EECF244321}">
                    <p14:modId xmlns:p14="http://schemas.microsoft.com/office/powerpoint/2010/main" val="3518569989"/>
                  </p:ext>
                </p:extLst>
              </p:nvPr>
            </p:nvGraphicFramePr>
            <p:xfrm>
              <a:off x="7246540" y="1844824"/>
              <a:ext cx="4860031" cy="4790605"/>
            </p:xfrm>
            <a:graphic>
              <a:graphicData uri="http://schemas.openxmlformats.org/drawingml/2006/table">
                <a:tbl>
                  <a:tblPr>
                    <a:tableStyleId>{69CF1AB2-1976-4502-BF36-3FF5EA218861}</a:tableStyleId>
                  </a:tblPr>
                  <a:tblGrid>
                    <a:gridCol w="1800200">
                      <a:extLst>
                        <a:ext uri="{9D8B030D-6E8A-4147-A177-3AD203B41FA5}">
                          <a16:colId xmlns:a16="http://schemas.microsoft.com/office/drawing/2014/main" val="3087125358"/>
                        </a:ext>
                      </a:extLst>
                    </a:gridCol>
                    <a:gridCol w="1584176">
                      <a:extLst>
                        <a:ext uri="{9D8B030D-6E8A-4147-A177-3AD203B41FA5}">
                          <a16:colId xmlns:a16="http://schemas.microsoft.com/office/drawing/2014/main" val="2394356024"/>
                        </a:ext>
                      </a:extLst>
                    </a:gridCol>
                    <a:gridCol w="1475655">
                      <a:extLst>
                        <a:ext uri="{9D8B030D-6E8A-4147-A177-3AD203B41FA5}">
                          <a16:colId xmlns:a16="http://schemas.microsoft.com/office/drawing/2014/main" val="1973015484"/>
                        </a:ext>
                      </a:extLst>
                    </a:gridCol>
                  </a:tblGrid>
                  <a:tr h="499945">
                    <a:tc>
                      <a:txBody>
                        <a:bodyPr/>
                        <a:lstStyle/>
                        <a:p>
                          <a:pPr algn="l" fontAlgn="ctr"/>
                          <a:r>
                            <a:rPr lang="zh-CN" altLang="en-US" sz="1800" u="none" strike="noStrike" dirty="0">
                              <a:effectLst/>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sz="1800" u="none" strike="noStrike">
                              <a:effectLst/>
                            </a:rPr>
                            <a:t>LP Accept</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sz="1800" u="none" strike="noStrike" dirty="0">
                              <a:effectLst/>
                            </a:rPr>
                            <a:t>LP Reject</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141671075"/>
                      </a:ext>
                    </a:extLst>
                  </a:tr>
                  <a:tr h="499945">
                    <a:tc>
                      <a:txBody>
                        <a:bodyPr/>
                        <a:lstStyle/>
                        <a:p>
                          <a:pPr algn="l" fontAlgn="ctr"/>
                          <a:r>
                            <a:rPr lang="en-US" sz="1800" u="none" strike="noStrike" dirty="0">
                              <a:effectLst/>
                            </a:rPr>
                            <a:t>Small investor acceptance rate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4076902520"/>
                      </a:ext>
                    </a:extLst>
                  </a:tr>
                  <a:tr h="499945">
                    <a:tc>
                      <a:txBody>
                        <a:bodyPr/>
                        <a:lstStyle/>
                        <a:p>
                          <a:pPr algn="l" fontAlgn="ctr"/>
                          <a:r>
                            <a:rPr lang="en-US" sz="1800" u="none" strike="noStrike" dirty="0">
                              <a:effectLst/>
                            </a:rPr>
                            <a:t>LP acceptance </a:t>
                          </a:r>
                          <a:r>
                            <a:rPr lang="en-US" sz="1800" u="none" strike="noStrike" dirty="0" err="1">
                              <a:effectLst/>
                            </a:rPr>
                            <a:t>probablity</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338519226"/>
                      </a:ext>
                    </a:extLst>
                  </a:tr>
                  <a:tr h="499945">
                    <a:tc>
                      <a:txBody>
                        <a:bodyPr/>
                        <a:lstStyle/>
                        <a:p>
                          <a:pPr algn="l" fontAlgn="ctr"/>
                          <a:r>
                            <a:rPr lang="en-US" sz="1800" u="none" strike="noStrike" dirty="0">
                              <a:effectLst/>
                            </a:rPr>
                            <a:t>Small investor IDs Mass</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1/ρ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1396518380"/>
                      </a:ext>
                    </a:extLst>
                  </a:tr>
                  <a:tr h="499945">
                    <a:tc>
                      <a:txBody>
                        <a:bodyPr/>
                        <a:lstStyle/>
                        <a:p>
                          <a:pPr algn="l" fontAlgn="ctr"/>
                          <a:r>
                            <a:rPr lang="en-US" sz="1800" u="none" strike="noStrike" dirty="0">
                              <a:effectLst/>
                            </a:rPr>
                            <a:t>LP IDs Mass</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18549022"/>
                      </a:ext>
                    </a:extLst>
                  </a:tr>
                  <a:tr h="499945">
                    <a:tc>
                      <a:txBody>
                        <a:bodyPr/>
                        <a:lstStyle/>
                        <a:p>
                          <a:pPr algn="l" fontAlgn="ctr"/>
                          <a:r>
                            <a:rPr lang="en-US" sz="1800" u="none" strike="noStrike">
                              <a:effectLst/>
                            </a:rPr>
                            <a:t>total ID mass</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1+1/ρ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4277435192"/>
                      </a:ext>
                    </a:extLst>
                  </a:tr>
                  <a:tr h="499945">
                    <a:tc>
                      <a:txBody>
                        <a:bodyPr/>
                        <a:lstStyle/>
                        <a:p>
                          <a:pPr algn="l" fontAlgn="ctr"/>
                          <a:r>
                            <a:rPr lang="en-US" sz="1800" u="none" strike="noStrike">
                              <a:effectLst/>
                            </a:rPr>
                            <a:t>IDs approached </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3803055705"/>
                      </a:ext>
                    </a:extLst>
                  </a:tr>
                  <a:tr h="499945">
                    <a:tc>
                      <a:txBody>
                        <a:bodyPr/>
                        <a:lstStyle/>
                        <a:p>
                          <a:pPr algn="l" fontAlgn="ctr"/>
                          <a:r>
                            <a:rPr lang="en-US" sz="1800" u="none" strike="noStrike" dirty="0">
                              <a:effectLst/>
                            </a:rPr>
                            <a:t>LD trades quantity</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l-GR" sz="1800" u="none" strike="noStrike" dirty="0">
                              <a:effectLst/>
                            </a:rPr>
                            <a:t>2ρ/(1 + ρ) *</a:t>
                          </a: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l-GR" sz="1800" u="none" strike="noStrike" dirty="0">
                              <a:effectLst/>
                            </a:rPr>
                            <a:t>ρ/(1 + ρ) *</a:t>
                          </a: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52585949"/>
                      </a:ext>
                    </a:extLst>
                  </a:tr>
                  <a:tr h="499945">
                    <a:tc>
                      <a:txBody>
                        <a:bodyPr/>
                        <a:lstStyle/>
                        <a:p>
                          <a:pPr algn="l" fontAlgn="ctr"/>
                          <a:r>
                            <a:rPr lang="en-US" sz="1800" u="none" strike="noStrike">
                              <a:effectLst/>
                            </a:rPr>
                            <a:t>Probability of acceptance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14:m>
                            <m:oMath xmlns:m="http://schemas.openxmlformats.org/officeDocument/2006/math">
                              <m:acc>
                                <m:accPr>
                                  <m:chr m:val="̅"/>
                                  <m:ctrlPr>
                                    <a:rPr lang="zh-CN" altLang="zh-CN" i="1" smtClean="0">
                                      <a:latin typeface="Cambria Math" panose="02040503050406030204" pitchFamily="18" charset="0"/>
                                    </a:rPr>
                                  </m:ctrlPr>
                                </m:accPr>
                                <m:e>
                                  <m:r>
                                    <a:rPr lang="en-US" altLang="zh-CN" i="1">
                                      <a:latin typeface="Cambria Math" panose="02040503050406030204" pitchFamily="18" charset="0"/>
                                    </a:rPr>
                                    <m:t>𝜌</m:t>
                                  </m:r>
                                </m:e>
                              </m:acc>
                            </m:oMath>
                          </a14:m>
                          <a:r>
                            <a:rPr lang="en-US" altLang="zh-CN" sz="1800" u="none" strike="noStrike" dirty="0">
                              <a:effectLst/>
                            </a:rPr>
                            <a:t>=</a:t>
                          </a:r>
                          <a:r>
                            <a:rPr lang="el-GR" sz="1800" u="none" strike="noStrike" dirty="0">
                              <a:effectLst/>
                            </a:rPr>
                            <a:t>2ρ/(1 + ρ) </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14:m>
                            <m:oMath xmlns:m="http://schemas.openxmlformats.org/officeDocument/2006/math">
                              <m:bar>
                                <m:barPr>
                                  <m:ctrlPr>
                                    <a:rPr lang="zh-CN" altLang="zh-CN" sz="1800" i="1" kern="1200" smtClean="0">
                                      <a:solidFill>
                                        <a:schemeClr val="dk1"/>
                                      </a:solidFill>
                                      <a:effectLst/>
                                      <a:latin typeface="Cambria Math" panose="02040503050406030204" pitchFamily="18" charset="0"/>
                                      <a:ea typeface="+mn-ea"/>
                                      <a:cs typeface="+mn-cs"/>
                                    </a:rPr>
                                  </m:ctrlPr>
                                </m:barPr>
                                <m:e>
                                  <m:r>
                                    <a:rPr lang="en-US" altLang="zh-CN" sz="1800" i="1" kern="1200">
                                      <a:solidFill>
                                        <a:schemeClr val="dk1"/>
                                      </a:solidFill>
                                      <a:effectLst/>
                                      <a:latin typeface="Cambria Math" panose="02040503050406030204" pitchFamily="18" charset="0"/>
                                      <a:ea typeface="+mn-ea"/>
                                      <a:cs typeface="+mn-cs"/>
                                    </a:rPr>
                                    <m:t>𝜌</m:t>
                                  </m:r>
                                </m:e>
                              </m:bar>
                            </m:oMath>
                          </a14:m>
                          <a:r>
                            <a:rPr lang="en-US" altLang="zh-CN" sz="1800" u="none" strike="noStrike" dirty="0">
                              <a:effectLst/>
                            </a:rPr>
                            <a:t>=</a:t>
                          </a:r>
                          <a:r>
                            <a:rPr lang="el-GR" sz="1800" u="none" strike="noStrike" dirty="0">
                              <a:effectLst/>
                            </a:rPr>
                            <a:t>ρ/(1 + ρ) </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873779667"/>
                      </a:ext>
                    </a:extLst>
                  </a:tr>
                </a:tbl>
              </a:graphicData>
            </a:graphic>
          </p:graphicFrame>
        </mc:Choice>
        <mc:Fallback xmlns="">
          <p:graphicFrame>
            <p:nvGraphicFramePr>
              <p:cNvPr id="3" name="Table 2">
                <a:extLst>
                  <a:ext uri="{FF2B5EF4-FFF2-40B4-BE49-F238E27FC236}">
                    <a16:creationId xmlns:a16="http://schemas.microsoft.com/office/drawing/2014/main" id="{1B671F2C-23AC-4605-AF84-96252628F4B5}"/>
                  </a:ext>
                </a:extLst>
              </p:cNvPr>
              <p:cNvGraphicFramePr>
                <a:graphicFrameLocks noGrp="1"/>
              </p:cNvGraphicFramePr>
              <p:nvPr>
                <p:extLst>
                  <p:ext uri="{D42A27DB-BD31-4B8C-83A1-F6EECF244321}">
                    <p14:modId xmlns:p14="http://schemas.microsoft.com/office/powerpoint/2010/main" val="3518569989"/>
                  </p:ext>
                </p:extLst>
              </p:nvPr>
            </p:nvGraphicFramePr>
            <p:xfrm>
              <a:off x="7246540" y="1844824"/>
              <a:ext cx="4860031" cy="4790605"/>
            </p:xfrm>
            <a:graphic>
              <a:graphicData uri="http://schemas.openxmlformats.org/drawingml/2006/table">
                <a:tbl>
                  <a:tblPr>
                    <a:tableStyleId>{69CF1AB2-1976-4502-BF36-3FF5EA218861}</a:tableStyleId>
                  </a:tblPr>
                  <a:tblGrid>
                    <a:gridCol w="1800200">
                      <a:extLst>
                        <a:ext uri="{9D8B030D-6E8A-4147-A177-3AD203B41FA5}">
                          <a16:colId xmlns:a16="http://schemas.microsoft.com/office/drawing/2014/main" val="3087125358"/>
                        </a:ext>
                      </a:extLst>
                    </a:gridCol>
                    <a:gridCol w="1584176">
                      <a:extLst>
                        <a:ext uri="{9D8B030D-6E8A-4147-A177-3AD203B41FA5}">
                          <a16:colId xmlns:a16="http://schemas.microsoft.com/office/drawing/2014/main" val="2394356024"/>
                        </a:ext>
                      </a:extLst>
                    </a:gridCol>
                    <a:gridCol w="1475655">
                      <a:extLst>
                        <a:ext uri="{9D8B030D-6E8A-4147-A177-3AD203B41FA5}">
                          <a16:colId xmlns:a16="http://schemas.microsoft.com/office/drawing/2014/main" val="1973015484"/>
                        </a:ext>
                      </a:extLst>
                    </a:gridCol>
                  </a:tblGrid>
                  <a:tr h="499945">
                    <a:tc>
                      <a:txBody>
                        <a:bodyPr/>
                        <a:lstStyle/>
                        <a:p>
                          <a:pPr algn="l" fontAlgn="ctr"/>
                          <a:r>
                            <a:rPr lang="zh-CN" altLang="en-US" sz="1800" u="none" strike="noStrike" dirty="0">
                              <a:effectLst/>
                            </a:rPr>
                            <a:t>　</a:t>
                          </a:r>
                          <a:endParaRPr lang="zh-CN" alt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sz="1800" u="none" strike="noStrike">
                              <a:effectLst/>
                            </a:rPr>
                            <a:t>LP Accept</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sz="1800" u="none" strike="noStrike" dirty="0">
                              <a:effectLst/>
                            </a:rPr>
                            <a:t>LP Reject</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141671075"/>
                      </a:ext>
                    </a:extLst>
                  </a:tr>
                  <a:tr h="558165">
                    <a:tc>
                      <a:txBody>
                        <a:bodyPr/>
                        <a:lstStyle/>
                        <a:p>
                          <a:pPr algn="l" fontAlgn="ctr"/>
                          <a:r>
                            <a:rPr lang="en-US" sz="1800" u="none" strike="noStrike" dirty="0">
                              <a:effectLst/>
                            </a:rPr>
                            <a:t>Small investor acceptance rate</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4076902520"/>
                      </a:ext>
                    </a:extLst>
                  </a:tr>
                  <a:tr h="558165">
                    <a:tc>
                      <a:txBody>
                        <a:bodyPr/>
                        <a:lstStyle/>
                        <a:p>
                          <a:pPr algn="l" fontAlgn="ctr"/>
                          <a:r>
                            <a:rPr lang="en-US" sz="1800" u="none" strike="noStrike" dirty="0">
                              <a:effectLst/>
                            </a:rPr>
                            <a:t>LP acceptance </a:t>
                          </a:r>
                          <a:r>
                            <a:rPr lang="en-US" sz="1800" u="none" strike="noStrike" dirty="0" err="1">
                              <a:effectLst/>
                            </a:rPr>
                            <a:t>probablity</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0</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2338519226"/>
                      </a:ext>
                    </a:extLst>
                  </a:tr>
                  <a:tr h="558165">
                    <a:tc>
                      <a:txBody>
                        <a:bodyPr/>
                        <a:lstStyle/>
                        <a:p>
                          <a:pPr algn="l" fontAlgn="ctr"/>
                          <a:r>
                            <a:rPr lang="en-US" sz="1800" u="none" strike="noStrike" dirty="0">
                              <a:effectLst/>
                            </a:rPr>
                            <a:t>Small investor IDs Mass</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1/ρ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1396518380"/>
                      </a:ext>
                    </a:extLst>
                  </a:tr>
                  <a:tr h="499945">
                    <a:tc>
                      <a:txBody>
                        <a:bodyPr/>
                        <a:lstStyle/>
                        <a:p>
                          <a:pPr algn="l" fontAlgn="ctr"/>
                          <a:r>
                            <a:rPr lang="en-US" sz="1800" u="none" strike="noStrike" dirty="0">
                              <a:effectLst/>
                            </a:rPr>
                            <a:t>LP IDs Mass</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n-US" altLang="zh-CN" sz="1800" u="none" strike="noStrike" dirty="0">
                              <a:effectLst/>
                            </a:rPr>
                            <a:t>1</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018549022"/>
                      </a:ext>
                    </a:extLst>
                  </a:tr>
                  <a:tr h="499945">
                    <a:tc>
                      <a:txBody>
                        <a:bodyPr/>
                        <a:lstStyle/>
                        <a:p>
                          <a:pPr algn="l" fontAlgn="ctr"/>
                          <a:r>
                            <a:rPr lang="en-US" sz="1800" u="none" strike="noStrike">
                              <a:effectLst/>
                            </a:rPr>
                            <a:t>total ID mass</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l-GR" sz="1800" u="none" strike="noStrike" dirty="0">
                              <a:effectLst/>
                            </a:rPr>
                            <a:t>1+1/ρ</a:t>
                          </a:r>
                          <a:endParaRPr lang="el-GR"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4277435192"/>
                      </a:ext>
                    </a:extLst>
                  </a:tr>
                  <a:tr h="499945">
                    <a:tc>
                      <a:txBody>
                        <a:bodyPr/>
                        <a:lstStyle/>
                        <a:p>
                          <a:pPr algn="l" fontAlgn="ctr"/>
                          <a:r>
                            <a:rPr lang="en-US" sz="1800" u="none" strike="noStrike">
                              <a:effectLst/>
                            </a:rPr>
                            <a:t>IDs approached </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gridSpan="2">
                      <a:txBody>
                        <a:bodyPr/>
                        <a:lstStyle/>
                        <a:p>
                          <a:pPr algn="ctr" fontAlgn="ct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hMerge="1">
                      <a:txBody>
                        <a:bodyPr/>
                        <a:lstStyle/>
                        <a:p>
                          <a:endParaRPr lang="zh-CN" altLang="en-US"/>
                        </a:p>
                      </a:txBody>
                      <a:tcPr/>
                    </a:tc>
                    <a:extLst>
                      <a:ext uri="{0D108BD9-81ED-4DB2-BD59-A6C34878D82A}">
                        <a16:rowId xmlns:a16="http://schemas.microsoft.com/office/drawing/2014/main" val="3803055705"/>
                      </a:ext>
                    </a:extLst>
                  </a:tr>
                  <a:tr h="558165">
                    <a:tc>
                      <a:txBody>
                        <a:bodyPr/>
                        <a:lstStyle/>
                        <a:p>
                          <a:pPr algn="l" fontAlgn="ctr"/>
                          <a:r>
                            <a:rPr lang="en-US" sz="1800" u="none" strike="noStrike" dirty="0">
                              <a:effectLst/>
                            </a:rPr>
                            <a:t>LD trades quantity</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l-GR" sz="1800" u="none" strike="noStrike" dirty="0">
                              <a:effectLst/>
                            </a:rPr>
                            <a:t>2ρ/(1 + ρ) *</a:t>
                          </a: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r" fontAlgn="ctr"/>
                          <a:r>
                            <a:rPr lang="el-GR" sz="1800" u="none" strike="noStrike" dirty="0">
                              <a:effectLst/>
                            </a:rPr>
                            <a:t>ρ/(1 + ρ) *</a:t>
                          </a:r>
                          <a:r>
                            <a:rPr lang="en-US" sz="1800" u="none" strike="noStrike" dirty="0">
                              <a:effectLst/>
                            </a:rPr>
                            <a:t>x</a:t>
                          </a:r>
                          <a:endParaRPr lang="en-US"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952585949"/>
                      </a:ext>
                    </a:extLst>
                  </a:tr>
                  <a:tr h="558165">
                    <a:tc>
                      <a:txBody>
                        <a:bodyPr/>
                        <a:lstStyle/>
                        <a:p>
                          <a:pPr algn="l" fontAlgn="ctr"/>
                          <a:r>
                            <a:rPr lang="en-US" sz="1800" u="none" strike="noStrike">
                              <a:effectLst/>
                            </a:rPr>
                            <a:t>Probability of acceptance</a:t>
                          </a:r>
                          <a:endParaRPr lang="en-US" sz="1800" b="0"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endParaRPr lang="zh-CN"/>
                        </a:p>
                      </a:txBody>
                      <a:tcPr marL="9525" marR="9525" marT="9525" marB="0" anchor="ctr">
                        <a:blipFill>
                          <a:blip r:embed="rId4"/>
                          <a:stretch>
                            <a:fillRect l="-114231" t="-756522" r="-94231" b="-26087"/>
                          </a:stretch>
                        </a:blipFill>
                      </a:tcPr>
                    </a:tc>
                    <a:tc>
                      <a:txBody>
                        <a:bodyPr/>
                        <a:lstStyle/>
                        <a:p>
                          <a:endParaRPr lang="zh-CN"/>
                        </a:p>
                      </a:txBody>
                      <a:tcPr marL="9525" marR="9525" marT="9525" marB="0" anchor="ctr">
                        <a:blipFill>
                          <a:blip r:embed="rId4"/>
                          <a:stretch>
                            <a:fillRect l="-230165" t="-756522" r="-1240" b="-26087"/>
                          </a:stretch>
                        </a:blipFill>
                      </a:tcPr>
                    </a:tc>
                    <a:extLst>
                      <a:ext uri="{0D108BD9-81ED-4DB2-BD59-A6C34878D82A}">
                        <a16:rowId xmlns:a16="http://schemas.microsoft.com/office/drawing/2014/main" val="3873779667"/>
                      </a:ext>
                    </a:extLst>
                  </a:tr>
                </a:tbl>
              </a:graphicData>
            </a:graphic>
          </p:graphicFrame>
        </mc:Fallback>
      </mc:AlternateContent>
    </p:spTree>
    <p:extLst>
      <p:ext uri="{BB962C8B-B14F-4D97-AF65-F5344CB8AC3E}">
        <p14:creationId xmlns:p14="http://schemas.microsoft.com/office/powerpoint/2010/main" val="6959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When liquidity demander approaches mass x IDs, he maximize the following payoff, where p is the price offered. </a:t>
            </a:r>
          </a:p>
          <a:p>
            <a:endParaRPr lang="en-US" altLang="zh-CN" dirty="0"/>
          </a:p>
          <a:p>
            <a:endParaRPr lang="en-US" altLang="zh-CN" dirty="0"/>
          </a:p>
          <a:p>
            <a:r>
              <a:rPr lang="en-US" altLang="zh-CN" dirty="0"/>
              <a:t>The first term is the payoff to Small investor and large investor by trading        units at price p.  </a:t>
            </a:r>
          </a:p>
          <a:p>
            <a:r>
              <a:rPr lang="en-US" altLang="zh-CN" dirty="0"/>
              <a:t>The second term is complexity cost</a:t>
            </a:r>
          </a:p>
          <a:p>
            <a:r>
              <a:rPr lang="en-US" altLang="zh-CN" dirty="0"/>
              <a:t>The third term is payoff to intermediaries, trading the remaining quantity with intermediaries.</a:t>
            </a:r>
          </a:p>
          <a:p>
            <a:r>
              <a:rPr lang="en-US" altLang="zh-CN" dirty="0"/>
              <a:t> The last term is verification cost for trading 1 mass transactions.</a:t>
            </a:r>
          </a:p>
          <a:p>
            <a:endParaRPr lang="en-US" altLang="zh-CN" dirty="0"/>
          </a:p>
        </p:txBody>
      </p:sp>
      <p:sp>
        <p:nvSpPr>
          <p:cNvPr id="13" name="Title 12"/>
          <p:cNvSpPr>
            <a:spLocks noGrp="1"/>
          </p:cNvSpPr>
          <p:nvPr>
            <p:ph type="title"/>
          </p:nvPr>
        </p:nvSpPr>
        <p:spPr/>
        <p:txBody>
          <a:bodyPr/>
          <a:lstStyle/>
          <a:p>
            <a:r>
              <a:rPr lang="en-US" altLang="zh-CN" dirty="0"/>
              <a:t>Public and Opaque Setting</a:t>
            </a:r>
          </a:p>
        </p:txBody>
      </p:sp>
      <p:pic>
        <p:nvPicPr>
          <p:cNvPr id="2" name="Picture 1">
            <a:extLst>
              <a:ext uri="{FF2B5EF4-FFF2-40B4-BE49-F238E27FC236}">
                <a16:creationId xmlns:a16="http://schemas.microsoft.com/office/drawing/2014/main" id="{C773DEBE-FD06-4E79-AFFB-1397F73C9E52}"/>
              </a:ext>
            </a:extLst>
          </p:cNvPr>
          <p:cNvPicPr>
            <a:picLocks noChangeAspect="1"/>
          </p:cNvPicPr>
          <p:nvPr/>
        </p:nvPicPr>
        <p:blipFill>
          <a:blip r:embed="rId3"/>
          <a:stretch>
            <a:fillRect/>
          </a:stretch>
        </p:blipFill>
        <p:spPr>
          <a:xfrm>
            <a:off x="1413892" y="2492896"/>
            <a:ext cx="9675866" cy="1219200"/>
          </a:xfrm>
          <a:prstGeom prst="rect">
            <a:avLst/>
          </a:prstGeom>
        </p:spPr>
      </p:pic>
      <p:pic>
        <p:nvPicPr>
          <p:cNvPr id="3" name="Picture 2">
            <a:extLst>
              <a:ext uri="{FF2B5EF4-FFF2-40B4-BE49-F238E27FC236}">
                <a16:creationId xmlns:a16="http://schemas.microsoft.com/office/drawing/2014/main" id="{99814CED-BAF2-4129-A57A-085184937D8C}"/>
              </a:ext>
            </a:extLst>
          </p:cNvPr>
          <p:cNvPicPr>
            <a:picLocks noChangeAspect="1"/>
          </p:cNvPicPr>
          <p:nvPr/>
        </p:nvPicPr>
        <p:blipFill>
          <a:blip r:embed="rId4"/>
          <a:stretch>
            <a:fillRect/>
          </a:stretch>
        </p:blipFill>
        <p:spPr>
          <a:xfrm>
            <a:off x="2854052" y="4034778"/>
            <a:ext cx="417250" cy="469406"/>
          </a:xfrm>
          <a:prstGeom prst="rect">
            <a:avLst/>
          </a:prstGeom>
        </p:spPr>
      </p:pic>
    </p:spTree>
    <p:extLst>
      <p:ext uri="{BB962C8B-B14F-4D97-AF65-F5344CB8AC3E}">
        <p14:creationId xmlns:p14="http://schemas.microsoft.com/office/powerpoint/2010/main" val="158268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Overserve that equation (11) is the same as equation (4), when p=</a:t>
                </a:r>
                <a:r>
                  <a:rPr lang="el-GR" altLang="zh-CN" dirty="0"/>
                  <a:t>γ</a:t>
                </a:r>
                <a:r>
                  <a:rPr lang="en-US" altLang="zh-CN" dirty="0"/>
                  <a:t>, ρ =</a:t>
                </a:r>
                <a:r>
                  <a:rPr lang="el-GR"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r>
                      <a:rPr lang="en-US" altLang="zh-CN" i="1">
                        <a:latin typeface="Cambria Math" panose="02040503050406030204" pitchFamily="18" charset="0"/>
                      </a:rPr>
                      <m:t> </m:t>
                    </m:r>
                  </m:oMath>
                </a14:m>
                <a:r>
                  <a:rPr lang="en-US" altLang="zh-CN" dirty="0"/>
                  <a:t>and assuming I=0. </a:t>
                </a:r>
              </a:p>
              <a:p>
                <a:r>
                  <a:rPr lang="en-US" altLang="zh-CN" dirty="0"/>
                  <a:t>Plugging these numbers in solution function (2) and (3). Liquidity demander optimally approaches x(p,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 of trader IDs, and he obtains payoff π(p,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 0).</a:t>
                </a:r>
              </a:p>
            </p:txBody>
          </p:sp>
        </mc:Choice>
        <mc:Fallback xmlns="">
          <p:sp>
            <p:nvSpPr>
              <p:cNvPr id="5" name="Content Placeholder 2">
                <a:extLst>
                  <a:ext uri="{FF2B5EF4-FFF2-40B4-BE49-F238E27FC236}">
                    <a16:creationId xmlns:a16="http://schemas.microsoft.com/office/drawing/2014/main" id="{2B37235E-B2BE-48E8-9448-A12950BAD2EF}"/>
                  </a:ext>
                </a:extLst>
              </p:cNvPr>
              <p:cNvSpPr txBox="1">
                <a:spLocks noRot="1" noChangeAspect="1" noMove="1" noResize="1" noEditPoints="1" noAdjustHandles="1" noChangeArrowheads="1" noChangeShapeType="1" noTextEdit="1"/>
              </p:cNvSpPr>
              <p:nvPr/>
            </p:nvSpPr>
            <p:spPr>
              <a:xfrm>
                <a:off x="1522413" y="1700808"/>
                <a:ext cx="9829799" cy="4896544"/>
              </a:xfrm>
              <a:prstGeom prst="rect">
                <a:avLst/>
              </a:prstGeom>
              <a:blipFill>
                <a:blip r:embed="rId3"/>
                <a:stretch>
                  <a:fillRect l="-496" t="-1743"/>
                </a:stretch>
              </a:blipFill>
            </p:spPr>
            <p:txBody>
              <a:bodyPr/>
              <a:lstStyle/>
              <a:p>
                <a:r>
                  <a:rPr lang="zh-CN" altLang="en-US">
                    <a:noFill/>
                  </a:rPr>
                  <a:t> </a:t>
                </a:r>
              </a:p>
            </p:txBody>
          </p:sp>
        </mc:Fallback>
      </mc:AlternateContent>
      <p:sp>
        <p:nvSpPr>
          <p:cNvPr id="13" name="Title 12"/>
          <p:cNvSpPr>
            <a:spLocks noGrp="1"/>
          </p:cNvSpPr>
          <p:nvPr>
            <p:ph type="title"/>
          </p:nvPr>
        </p:nvSpPr>
        <p:spPr/>
        <p:txBody>
          <a:bodyPr/>
          <a:lstStyle/>
          <a:p>
            <a:r>
              <a:rPr lang="en-US" altLang="zh-CN" dirty="0"/>
              <a:t>Public and Opaque Setting</a:t>
            </a:r>
          </a:p>
        </p:txBody>
      </p:sp>
    </p:spTree>
    <p:extLst>
      <p:ext uri="{BB962C8B-B14F-4D97-AF65-F5344CB8AC3E}">
        <p14:creationId xmlns:p14="http://schemas.microsoft.com/office/powerpoint/2010/main" val="28081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ltLang="zh-CN" dirty="0"/>
              <a:t>Public and Opaque Setting</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724400"/>
              </a:xfrm>
              <a:prstGeom prst="rect">
                <a:avLst/>
              </a:prstGeom>
            </p:spPr>
            <p:txBody>
              <a:bodyPr vert="horz" lIns="91440" tIns="45720" rIns="91440" bIns="45720" rtlCol="0">
                <a:normAutofit lnSpcReduction="10000"/>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There is an optimal equilibrium where large traders accept each other’s offers and do not front-run each other. </a:t>
                </a:r>
                <a:endParaRPr lang="en-US" altLang="zh-CN" b="1" dirty="0"/>
              </a:p>
              <a:p>
                <a:r>
                  <a:rPr lang="en-US" altLang="zh-CN" b="1" dirty="0"/>
                  <a:t>Total Equilibrium payoff:  </a:t>
                </a:r>
              </a:p>
              <a:p>
                <a:endParaRPr lang="zh-CN" altLang="zh-CN" dirty="0"/>
              </a:p>
              <a:p>
                <a:endParaRPr lang="en-US" altLang="zh-CN" dirty="0"/>
              </a:p>
              <a:p>
                <a:endParaRPr lang="en-US" altLang="zh-CN" dirty="0"/>
              </a:p>
              <a:p>
                <a:endParaRPr lang="en-US" altLang="zh-CN" dirty="0"/>
              </a:p>
              <a:p>
                <a:r>
                  <a:rPr lang="en-US" altLang="zh-CN" dirty="0"/>
                  <a:t>where the probability of acceptance is</a:t>
                </a:r>
                <a:r>
                  <a:rPr lang="zh-CN"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  = 2ρ/(1 + ρ) :=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endParaRPr lang="en-US" altLang="zh-CN" dirty="0"/>
              </a:p>
              <a:p>
                <a:r>
                  <a:rPr lang="en-US" altLang="zh-CN" dirty="0"/>
                  <a:t>Since Mass </a:t>
                </a:r>
                <a:r>
                  <a:rPr lang="el-GR" altLang="zh-CN" dirty="0"/>
                  <a:t>x</a:t>
                </a:r>
                <a:r>
                  <a:rPr lang="en-US" altLang="zh-CN" dirty="0"/>
                  <a:t>*1</a:t>
                </a:r>
                <a:r>
                  <a:rPr lang="el-GR" altLang="zh-CN" dirty="0"/>
                  <a:t>/(1+</a:t>
                </a:r>
                <a:r>
                  <a:rPr lang="en-US" altLang="zh-CN" dirty="0"/>
                  <a:t>1/</a:t>
                </a:r>
                <a:r>
                  <a:rPr lang="el-GR" altLang="zh-CN" dirty="0"/>
                  <a:t>ρ) </a:t>
                </a:r>
                <a:r>
                  <a:rPr lang="en-US" altLang="zh-CN" dirty="0"/>
                  <a:t>=</a:t>
                </a:r>
                <a:r>
                  <a:rPr lang="el-GR" altLang="zh-CN" dirty="0"/>
                  <a:t>x</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l-GR" altLang="zh-CN" dirty="0"/>
                  <a:t>/2</a:t>
                </a:r>
                <a:r>
                  <a:rPr lang="en-US" altLang="zh-CN" dirty="0"/>
                  <a:t> of liquidity provider IDs receive request, so liquidity provider payoff is </a:t>
                </a:r>
                <a:r>
                  <a:rPr lang="el-GR" altLang="zh-CN" dirty="0"/>
                  <a:t>x</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l-GR" altLang="zh-CN" dirty="0"/>
                  <a:t>/2</a:t>
                </a:r>
                <a:r>
                  <a:rPr lang="en-US" altLang="zh-CN" dirty="0"/>
                  <a:t>*p. </a:t>
                </a:r>
              </a:p>
            </p:txBody>
          </p:sp>
        </mc:Choice>
        <mc:Fallback xmlns="">
          <p:sp>
            <p:nvSpPr>
              <p:cNvPr id="5" name="Content Placeholder 2">
                <a:extLst>
                  <a:ext uri="{FF2B5EF4-FFF2-40B4-BE49-F238E27FC236}">
                    <a16:creationId xmlns:a16="http://schemas.microsoft.com/office/drawing/2014/main" id="{2B37235E-B2BE-48E8-9448-A12950BAD2EF}"/>
                  </a:ext>
                </a:extLst>
              </p:cNvPr>
              <p:cNvSpPr txBox="1">
                <a:spLocks noRot="1" noChangeAspect="1" noMove="1" noResize="1" noEditPoints="1" noAdjustHandles="1" noChangeArrowheads="1" noChangeShapeType="1" noTextEdit="1"/>
              </p:cNvSpPr>
              <p:nvPr/>
            </p:nvSpPr>
            <p:spPr>
              <a:xfrm>
                <a:off x="1674813" y="2133600"/>
                <a:ext cx="9829799" cy="4724400"/>
              </a:xfrm>
              <a:prstGeom prst="rect">
                <a:avLst/>
              </a:prstGeom>
              <a:blipFill>
                <a:blip r:embed="rId3"/>
                <a:stretch>
                  <a:fillRect l="-496" t="-2581" r="-434" b="-645"/>
                </a:stretch>
              </a:blipFill>
            </p:spPr>
            <p:txBody>
              <a:bodyPr/>
              <a:lstStyle/>
              <a:p>
                <a:r>
                  <a:rPr lang="zh-CN" altLang="en-US">
                    <a:noFill/>
                  </a:rPr>
                  <a:t> </a:t>
                </a:r>
              </a:p>
            </p:txBody>
          </p:sp>
        </mc:Fallback>
      </mc:AlternateContent>
      <p:pic>
        <p:nvPicPr>
          <p:cNvPr id="2" name="Picture 1">
            <a:extLst>
              <a:ext uri="{FF2B5EF4-FFF2-40B4-BE49-F238E27FC236}">
                <a16:creationId xmlns:a16="http://schemas.microsoft.com/office/drawing/2014/main" id="{8C0ACC7E-4650-40AA-99E8-A9F02E697AA8}"/>
              </a:ext>
            </a:extLst>
          </p:cNvPr>
          <p:cNvPicPr>
            <a:picLocks noChangeAspect="1"/>
          </p:cNvPicPr>
          <p:nvPr/>
        </p:nvPicPr>
        <p:blipFill>
          <a:blip r:embed="rId4"/>
          <a:stretch>
            <a:fillRect/>
          </a:stretch>
        </p:blipFill>
        <p:spPr>
          <a:xfrm>
            <a:off x="1814850" y="3744715"/>
            <a:ext cx="9689762" cy="1772517"/>
          </a:xfrm>
          <a:prstGeom prst="rect">
            <a:avLst/>
          </a:prstGeom>
        </p:spPr>
      </p:pic>
    </p:spTree>
    <p:extLst>
      <p:ext uri="{BB962C8B-B14F-4D97-AF65-F5344CB8AC3E}">
        <p14:creationId xmlns:p14="http://schemas.microsoft.com/office/powerpoint/2010/main" val="179248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308C53-E928-4283-8011-FBEE1ACD4FB1}"/>
              </a:ext>
            </a:extLst>
          </p:cNvPr>
          <p:cNvPicPr>
            <a:picLocks noChangeAspect="1"/>
          </p:cNvPicPr>
          <p:nvPr/>
        </p:nvPicPr>
        <p:blipFill>
          <a:blip r:embed="rId3"/>
          <a:stretch>
            <a:fillRect/>
          </a:stretch>
        </p:blipFill>
        <p:spPr>
          <a:xfrm>
            <a:off x="1845940" y="4149080"/>
            <a:ext cx="8930517" cy="1453480"/>
          </a:xfrm>
          <a:prstGeom prst="rect">
            <a:avLst/>
          </a:prstGeom>
        </p:spPr>
      </p:pic>
      <p:sp>
        <p:nvSpPr>
          <p:cNvPr id="13" name="Title 12"/>
          <p:cNvSpPr>
            <a:spLocks noGrp="1"/>
          </p:cNvSpPr>
          <p:nvPr>
            <p:ph type="title"/>
          </p:nvPr>
        </p:nvSpPr>
        <p:spPr/>
        <p:txBody>
          <a:bodyPr/>
          <a:lstStyle/>
          <a:p>
            <a:r>
              <a:rPr lang="en-US" altLang="zh-CN" dirty="0"/>
              <a:t>Public and Opaque Setting</a:t>
            </a:r>
            <a:endParaRPr lang="en-US"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7244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Deviation Strategy for liquidity demander: </a:t>
                </a:r>
                <a:r>
                  <a:rPr lang="en-US" altLang="zh-CN" dirty="0"/>
                  <a:t>large trader IDs reject each other’s offers after a deviation.  Knowing that liquidity provider will reject offer, the liquidity demander offers P=0 to the continuum, which is the price for small investors from intermediaries, and he contacts mass x(0, </a:t>
                </a:r>
                <a14:m>
                  <m:oMath xmlns:m="http://schemas.openxmlformats.org/officeDocument/2006/math">
                    <m:bar>
                      <m:barPr>
                        <m:ctrlPr>
                          <a:rPr lang="zh-CN" altLang="zh-CN" i="1">
                            <a:latin typeface="Cambria Math" panose="02040503050406030204" pitchFamily="18" charset="0"/>
                          </a:rPr>
                        </m:ctrlPr>
                      </m:barPr>
                      <m:e>
                        <m:r>
                          <a:rPr lang="en-US" altLang="zh-CN" i="1">
                            <a:latin typeface="Cambria Math" panose="02040503050406030204" pitchFamily="18" charset="0"/>
                          </a:rPr>
                          <m:t>𝜌</m:t>
                        </m:r>
                      </m:e>
                    </m:bar>
                  </m:oMath>
                </a14:m>
                <a:r>
                  <a:rPr lang="en-US" altLang="zh-CN" dirty="0"/>
                  <a:t>) of IDs.</a:t>
                </a:r>
                <a:endParaRPr lang="en-US" altLang="zh-CN" b="1" dirty="0"/>
              </a:p>
              <a:p>
                <a:r>
                  <a:rPr lang="en-US" altLang="zh-CN" b="1" dirty="0"/>
                  <a:t>Total Deviation payoff:  </a:t>
                </a:r>
              </a:p>
              <a:p>
                <a:pPr marL="0" indent="0">
                  <a:buNone/>
                </a:pPr>
                <a:endParaRPr lang="en-US" altLang="zh-CN" b="1" dirty="0"/>
              </a:p>
              <a:p>
                <a:r>
                  <a:rPr lang="en-US" altLang="zh-CN" dirty="0"/>
                  <a:t>Since a large trader receives the liquidity shock with probability 1/2 each period, and liquidity provider has 0 payoff. We could conclude continuation payoff each time is the same as first stage pay off.</a:t>
                </a:r>
                <a:endParaRPr lang="zh-CN" altLang="zh-CN" dirty="0"/>
              </a:p>
              <a:p>
                <a:endParaRPr lang="en-US" altLang="zh-CN" dirty="0"/>
              </a:p>
              <a:p>
                <a:endParaRPr lang="en-US" altLang="zh-CN" dirty="0"/>
              </a:p>
            </p:txBody>
          </p:sp>
        </mc:Choice>
        <mc:Fallback xmlns="">
          <p:sp>
            <p:nvSpPr>
              <p:cNvPr id="5" name="Content Placeholder 2">
                <a:extLst>
                  <a:ext uri="{FF2B5EF4-FFF2-40B4-BE49-F238E27FC236}">
                    <a16:creationId xmlns:a16="http://schemas.microsoft.com/office/drawing/2014/main" id="{2B37235E-B2BE-48E8-9448-A12950BAD2EF}"/>
                  </a:ext>
                </a:extLst>
              </p:cNvPr>
              <p:cNvSpPr txBox="1">
                <a:spLocks noRot="1" noChangeAspect="1" noMove="1" noResize="1" noEditPoints="1" noAdjustHandles="1" noChangeArrowheads="1" noChangeShapeType="1" noTextEdit="1"/>
              </p:cNvSpPr>
              <p:nvPr/>
            </p:nvSpPr>
            <p:spPr>
              <a:xfrm>
                <a:off x="1674813" y="2133600"/>
                <a:ext cx="9829799" cy="4724400"/>
              </a:xfrm>
              <a:prstGeom prst="rect">
                <a:avLst/>
              </a:prstGeom>
              <a:blipFill>
                <a:blip r:embed="rId4"/>
                <a:stretch>
                  <a:fillRect l="-496" t="-1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1516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7244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Deviation Strategy for liquidity Provider: </a:t>
                </a:r>
                <a:r>
                  <a:rPr lang="en-US" altLang="zh-CN" dirty="0"/>
                  <a:t>The liquidity provider may deviate by front-running the liquidity demander for quantity x(p,</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/2 (which equals the mass of contacted IDs that belong to the large liquidity provider). To build this position with the intermediary, the liquidity provider pays ℓ/2× (ˆx(p,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a:t>
                </a:r>
                <a:r>
                  <a:rPr lang="zh-CN" altLang="zh-CN" dirty="0"/>
                  <a:t>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r>
                      <a:rPr lang="en-US" altLang="zh-CN" i="1">
                        <a:latin typeface="Cambria Math" panose="02040503050406030204" pitchFamily="18" charset="0"/>
                      </a:rPr>
                      <m:t> </m:t>
                    </m:r>
                  </m:oMath>
                </a14:m>
                <a:r>
                  <a:rPr lang="en-US" altLang="zh-CN" dirty="0"/>
                  <a:t>/2)^2 to the intermediary, and he additionally incurs validation costs of γ per unit.</a:t>
                </a:r>
              </a:p>
              <a:p>
                <a:r>
                  <a:rPr lang="en-US" altLang="zh-CN" b="1" dirty="0"/>
                  <a:t>First stage Deviation payoff for liquidity Provider:  </a:t>
                </a:r>
              </a:p>
              <a:p>
                <a:endParaRPr lang="en-US" altLang="zh-CN" dirty="0"/>
              </a:p>
              <a:p>
                <a:endParaRPr lang="en-US" altLang="zh-CN" dirty="0"/>
              </a:p>
            </p:txBody>
          </p:sp>
        </mc:Choice>
        <mc:Fallback xmlns="">
          <p:sp>
            <p:nvSpPr>
              <p:cNvPr id="5" name="Content Placeholder 2">
                <a:extLst>
                  <a:ext uri="{FF2B5EF4-FFF2-40B4-BE49-F238E27FC236}">
                    <a16:creationId xmlns:a16="http://schemas.microsoft.com/office/drawing/2014/main" id="{2B37235E-B2BE-48E8-9448-A12950BAD2EF}"/>
                  </a:ext>
                </a:extLst>
              </p:cNvPr>
              <p:cNvSpPr txBox="1">
                <a:spLocks noRot="1" noChangeAspect="1" noMove="1" noResize="1" noEditPoints="1" noAdjustHandles="1" noChangeArrowheads="1" noChangeShapeType="1" noTextEdit="1"/>
              </p:cNvSpPr>
              <p:nvPr/>
            </p:nvSpPr>
            <p:spPr>
              <a:xfrm>
                <a:off x="1674813" y="2133600"/>
                <a:ext cx="9829799" cy="4724400"/>
              </a:xfrm>
              <a:prstGeom prst="rect">
                <a:avLst/>
              </a:prstGeom>
              <a:blipFill>
                <a:blip r:embed="rId3"/>
                <a:stretch>
                  <a:fillRect l="-496" t="-1806"/>
                </a:stretch>
              </a:blipFill>
            </p:spPr>
            <p:txBody>
              <a:bodyPr/>
              <a:lstStyle/>
              <a:p>
                <a:r>
                  <a:rPr lang="zh-CN" altLang="en-US">
                    <a:noFill/>
                  </a:rPr>
                  <a:t> </a:t>
                </a:r>
              </a:p>
            </p:txBody>
          </p:sp>
        </mc:Fallback>
      </mc:AlternateContent>
      <p:sp>
        <p:nvSpPr>
          <p:cNvPr id="13" name="Title 12"/>
          <p:cNvSpPr>
            <a:spLocks noGrp="1"/>
          </p:cNvSpPr>
          <p:nvPr>
            <p:ph type="title"/>
          </p:nvPr>
        </p:nvSpPr>
        <p:spPr/>
        <p:txBody>
          <a:bodyPr/>
          <a:lstStyle/>
          <a:p>
            <a:r>
              <a:rPr lang="en-US" altLang="zh-CN" dirty="0"/>
              <a:t>Public and Opaque Setting</a:t>
            </a:r>
            <a:endParaRPr lang="en-US" dirty="0"/>
          </a:p>
        </p:txBody>
      </p:sp>
      <p:pic>
        <p:nvPicPr>
          <p:cNvPr id="2" name="Picture 1">
            <a:extLst>
              <a:ext uri="{FF2B5EF4-FFF2-40B4-BE49-F238E27FC236}">
                <a16:creationId xmlns:a16="http://schemas.microsoft.com/office/drawing/2014/main" id="{ABCB82A2-96E5-4BA4-A028-EB4C5A2D0EF2}"/>
              </a:ext>
            </a:extLst>
          </p:cNvPr>
          <p:cNvPicPr>
            <a:picLocks noChangeAspect="1"/>
          </p:cNvPicPr>
          <p:nvPr/>
        </p:nvPicPr>
        <p:blipFill>
          <a:blip r:embed="rId4"/>
          <a:stretch>
            <a:fillRect/>
          </a:stretch>
        </p:blipFill>
        <p:spPr>
          <a:xfrm>
            <a:off x="1674813" y="4962466"/>
            <a:ext cx="10228512" cy="1634885"/>
          </a:xfrm>
          <a:prstGeom prst="rect">
            <a:avLst/>
          </a:prstGeom>
        </p:spPr>
      </p:pic>
    </p:spTree>
    <p:extLst>
      <p:ext uri="{BB962C8B-B14F-4D97-AF65-F5344CB8AC3E}">
        <p14:creationId xmlns:p14="http://schemas.microsoft.com/office/powerpoint/2010/main" val="392707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Blockchain Market Features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lstStyle/>
          <a:p>
            <a:r>
              <a:rPr lang="en-US" altLang="zh-CN" dirty="0"/>
              <a:t>Blockchain technology enables the direct, peer-to-peer digital transfer of value</a:t>
            </a:r>
          </a:p>
          <a:p>
            <a:r>
              <a:rPr lang="en-US" altLang="zh-CN" dirty="0"/>
              <a:t>Blochian allows  a decentralized ledger of transactions while most current markets require a centralized ledger to track records</a:t>
            </a:r>
          </a:p>
          <a:p>
            <a:r>
              <a:rPr lang="en-US" altLang="zh-CN" dirty="0"/>
              <a:t>Ownership records and transactions are possibly visible to all parties in the network</a:t>
            </a:r>
          </a:p>
          <a:p>
            <a:endParaRPr lang="zh-CN" altLang="en-US" dirty="0"/>
          </a:p>
        </p:txBody>
      </p:sp>
    </p:spTree>
    <p:extLst>
      <p:ext uri="{BB962C8B-B14F-4D97-AF65-F5344CB8AC3E}">
        <p14:creationId xmlns:p14="http://schemas.microsoft.com/office/powerpoint/2010/main" val="165212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7244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Once the trigger strategy is invoked, the continuation payoff for the liquidity provider is the same as for the liquidity demander. </a:t>
            </a:r>
          </a:p>
          <a:p>
            <a:endParaRPr lang="en-US" altLang="zh-CN" b="1" dirty="0"/>
          </a:p>
          <a:p>
            <a:r>
              <a:rPr lang="en-US" altLang="zh-CN" b="1" dirty="0"/>
              <a:t>Total Deviation payoff:  </a:t>
            </a:r>
          </a:p>
          <a:p>
            <a:endParaRPr lang="en-US" altLang="zh-CN" dirty="0"/>
          </a:p>
          <a:p>
            <a:endParaRPr lang="en-US" altLang="zh-CN" dirty="0"/>
          </a:p>
        </p:txBody>
      </p:sp>
      <p:sp>
        <p:nvSpPr>
          <p:cNvPr id="13" name="Title 12"/>
          <p:cNvSpPr>
            <a:spLocks noGrp="1"/>
          </p:cNvSpPr>
          <p:nvPr>
            <p:ph type="title"/>
          </p:nvPr>
        </p:nvSpPr>
        <p:spPr/>
        <p:txBody>
          <a:bodyPr/>
          <a:lstStyle/>
          <a:p>
            <a:r>
              <a:rPr lang="en-US" altLang="zh-CN" dirty="0"/>
              <a:t>Public and Opaque Setting</a:t>
            </a:r>
            <a:endParaRPr lang="en-US" dirty="0"/>
          </a:p>
        </p:txBody>
      </p:sp>
      <p:pic>
        <p:nvPicPr>
          <p:cNvPr id="3" name="Picture 2">
            <a:extLst>
              <a:ext uri="{FF2B5EF4-FFF2-40B4-BE49-F238E27FC236}">
                <a16:creationId xmlns:a16="http://schemas.microsoft.com/office/drawing/2014/main" id="{563E7CA9-909B-471F-A25C-5386702191AC}"/>
              </a:ext>
            </a:extLst>
          </p:cNvPr>
          <p:cNvPicPr>
            <a:picLocks noChangeAspect="1"/>
          </p:cNvPicPr>
          <p:nvPr/>
        </p:nvPicPr>
        <p:blipFill>
          <a:blip r:embed="rId3"/>
          <a:stretch>
            <a:fillRect/>
          </a:stretch>
        </p:blipFill>
        <p:spPr>
          <a:xfrm>
            <a:off x="1917948" y="4221088"/>
            <a:ext cx="9822727" cy="1184110"/>
          </a:xfrm>
          <a:prstGeom prst="rect">
            <a:avLst/>
          </a:prstGeom>
        </p:spPr>
      </p:pic>
    </p:spTree>
    <p:extLst>
      <p:ext uri="{BB962C8B-B14F-4D97-AF65-F5344CB8AC3E}">
        <p14:creationId xmlns:p14="http://schemas.microsoft.com/office/powerpoint/2010/main" val="241801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CB639D-6285-44A9-A148-1198C65190A0}"/>
              </a:ext>
            </a:extLst>
          </p:cNvPr>
          <p:cNvPicPr>
            <a:picLocks noChangeAspect="1"/>
          </p:cNvPicPr>
          <p:nvPr/>
        </p:nvPicPr>
        <p:blipFill>
          <a:blip r:embed="rId3"/>
          <a:stretch>
            <a:fillRect/>
          </a:stretch>
        </p:blipFill>
        <p:spPr>
          <a:xfrm>
            <a:off x="1674813" y="2636912"/>
            <a:ext cx="9073421" cy="1184110"/>
          </a:xfrm>
          <a:prstGeom prst="rect">
            <a:avLst/>
          </a:prstGeom>
        </p:spPr>
      </p:pic>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674813" y="2133600"/>
            <a:ext cx="9829799" cy="47244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b="1" dirty="0"/>
              <a:t>Optimal Equilibrium Exists if : </a:t>
            </a:r>
            <a:r>
              <a:rPr lang="en-US" altLang="zh-CN" dirty="0"/>
              <a:t>equilibrium payoff &gt; deviation payoff </a:t>
            </a:r>
          </a:p>
          <a:p>
            <a:endParaRPr lang="en-US" altLang="zh-CN" dirty="0"/>
          </a:p>
          <a:p>
            <a:endParaRPr lang="en-US" altLang="zh-CN" dirty="0"/>
          </a:p>
          <a:p>
            <a:r>
              <a:rPr lang="en-US" altLang="zh-CN" dirty="0"/>
              <a:t>Solving the inequality gives the following Proposition 3:</a:t>
            </a:r>
          </a:p>
          <a:p>
            <a:r>
              <a:rPr lang="en-US" altLang="zh-CN" dirty="0"/>
              <a:t>When the intermediated market is sufficiently liquid (ℓ is sufficiently small), or when the discount factor δ is sufficiently large (the future is important), or when validation cost γ is sufficiently high, there exists a “peer-to-peer trading” equilibrium where the large liquidity demander trades with the intermediaries, the continuum of small investors, and the liquidity provider at price p = 0.</a:t>
            </a:r>
          </a:p>
          <a:p>
            <a:endParaRPr lang="en-US" altLang="zh-CN" dirty="0"/>
          </a:p>
        </p:txBody>
      </p:sp>
      <p:sp>
        <p:nvSpPr>
          <p:cNvPr id="13" name="Title 12"/>
          <p:cNvSpPr>
            <a:spLocks noGrp="1"/>
          </p:cNvSpPr>
          <p:nvPr>
            <p:ph type="title"/>
          </p:nvPr>
        </p:nvSpPr>
        <p:spPr/>
        <p:txBody>
          <a:bodyPr/>
          <a:lstStyle/>
          <a:p>
            <a:r>
              <a:rPr lang="en-US" altLang="zh-CN" dirty="0"/>
              <a:t>Public and Opaque Setting</a:t>
            </a:r>
            <a:endParaRPr lang="en-US" dirty="0"/>
          </a:p>
        </p:txBody>
      </p:sp>
    </p:spTree>
    <p:extLst>
      <p:ext uri="{BB962C8B-B14F-4D97-AF65-F5344CB8AC3E}">
        <p14:creationId xmlns:p14="http://schemas.microsoft.com/office/powerpoint/2010/main" val="23767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The full transparency benchmark setting in our model is superior in terms of aggregate welfare, as there is no inefficient transfer of risk to the risk-averse intermediary and no complexity costs.</a:t>
            </a:r>
          </a:p>
          <a:p>
            <a:r>
              <a:rPr lang="en-US" altLang="zh-CN" dirty="0"/>
              <a:t>The design of validation costs is exogenous, so we make the simplifying assumption that γ = 0.</a:t>
            </a:r>
          </a:p>
          <a:p>
            <a:r>
              <a:rPr lang="en-US" altLang="zh-CN" dirty="0"/>
              <a:t>The three scenarios considered are:</a:t>
            </a:r>
          </a:p>
          <a:p>
            <a:pPr lvl="1"/>
            <a:r>
              <a:rPr lang="en-US" altLang="zh-CN" dirty="0"/>
              <a:t>Scenario 1:In Private and Opaque design, large investor do not trade with each other.</a:t>
            </a:r>
          </a:p>
          <a:p>
            <a:pPr lvl="1"/>
            <a:r>
              <a:rPr lang="en-US" altLang="zh-CN" dirty="0"/>
              <a:t>Scenario 2: In Public and Opaque design, large investor do not trade with each other.</a:t>
            </a:r>
          </a:p>
          <a:p>
            <a:pPr lvl="1"/>
            <a:r>
              <a:rPr lang="en-US" altLang="zh-CN" dirty="0"/>
              <a:t>Scenario 3: In Public and Opaque design, large investor trade with each other.</a:t>
            </a:r>
          </a:p>
          <a:p>
            <a:pPr lvl="1"/>
            <a:endParaRPr lang="en-US" altLang="zh-CN" dirty="0"/>
          </a:p>
          <a:p>
            <a:pPr lvl="1"/>
            <a:endParaRPr lang="en-US" altLang="zh-CN" dirty="0"/>
          </a:p>
          <a:p>
            <a:pPr lvl="1"/>
            <a:endParaRPr lang="en-US" altLang="zh-CN" dirty="0"/>
          </a:p>
          <a:p>
            <a:pPr lvl="1"/>
            <a:endParaRPr lang="en-US" altLang="zh-CN" dirty="0"/>
          </a:p>
          <a:p>
            <a:endParaRPr lang="en-US" altLang="zh-CN" dirty="0"/>
          </a:p>
        </p:txBody>
      </p:sp>
      <p:sp>
        <p:nvSpPr>
          <p:cNvPr id="13" name="Title 12"/>
          <p:cNvSpPr>
            <a:spLocks noGrp="1"/>
          </p:cNvSpPr>
          <p:nvPr>
            <p:ph type="title"/>
          </p:nvPr>
        </p:nvSpPr>
        <p:spPr/>
        <p:txBody>
          <a:bodyPr/>
          <a:lstStyle/>
          <a:p>
            <a:r>
              <a:rPr lang="en-US" altLang="zh-CN" dirty="0"/>
              <a:t>Welfare Comparison of Different Setting</a:t>
            </a:r>
          </a:p>
        </p:txBody>
      </p:sp>
    </p:spTree>
    <p:extLst>
      <p:ext uri="{BB962C8B-B14F-4D97-AF65-F5344CB8AC3E}">
        <p14:creationId xmlns:p14="http://schemas.microsoft.com/office/powerpoint/2010/main" val="29236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7A5E00-486E-4145-A251-4F1F67D16622}"/>
              </a:ext>
            </a:extLst>
          </p:cNvPr>
          <p:cNvPicPr>
            <a:picLocks noChangeAspect="1"/>
          </p:cNvPicPr>
          <p:nvPr/>
        </p:nvPicPr>
        <p:blipFill>
          <a:blip r:embed="rId3"/>
          <a:stretch>
            <a:fillRect/>
          </a:stretch>
        </p:blipFill>
        <p:spPr>
          <a:xfrm>
            <a:off x="1917948" y="6400800"/>
            <a:ext cx="1224136" cy="534168"/>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Denoting the net trading by small investors to intermediaries by y, where y could be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x/2 or  </a:t>
                </a:r>
                <a14:m>
                  <m:oMath xmlns:m="http://schemas.openxmlformats.org/officeDocument/2006/math">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𝜌</m:t>
                        </m:r>
                      </m:e>
                    </m:acc>
                  </m:oMath>
                </a14:m>
                <a:r>
                  <a:rPr lang="en-US" altLang="zh-CN" dirty="0"/>
                  <a:t>x, depending on whether liquidity provider accept or reject offer to trade. </a:t>
                </a:r>
              </a:p>
              <a:p>
                <a:r>
                  <a:rPr lang="en-US" altLang="zh-CN" dirty="0"/>
                  <a:t>per-stage aggregate investor welfare can then be expressed as:</a:t>
                </a:r>
              </a:p>
              <a:p>
                <a:pPr marL="0" indent="0">
                  <a:buNone/>
                </a:pPr>
                <a:endParaRPr lang="en-US" altLang="zh-CN" dirty="0"/>
              </a:p>
              <a:p>
                <a:r>
                  <a:rPr lang="en-US" altLang="zh-CN" dirty="0"/>
                  <a:t>When the liquidity demander trades a larger quantity with the continuum, he incurs a larger complexity cost (the first term in (25)) and a smaller price impact cost of trading with the intermediaries (the second term), whereas small investors incur a larger price impact cost (the third term).</a:t>
                </a:r>
              </a:p>
              <a:p>
                <a:r>
                  <a:rPr lang="en-US" altLang="zh-CN" dirty="0"/>
                  <a:t>The aggregate welfare in scenario (1) is the same as that in scenario (2)</a:t>
                </a:r>
              </a:p>
            </p:txBody>
          </p:sp>
        </mc:Choice>
        <mc:Fallback xmlns="">
          <p:sp>
            <p:nvSpPr>
              <p:cNvPr id="5" name="Content Placeholder 2">
                <a:extLst>
                  <a:ext uri="{FF2B5EF4-FFF2-40B4-BE49-F238E27FC236}">
                    <a16:creationId xmlns:a16="http://schemas.microsoft.com/office/drawing/2014/main" id="{2B37235E-B2BE-48E8-9448-A12950BAD2EF}"/>
                  </a:ext>
                </a:extLst>
              </p:cNvPr>
              <p:cNvSpPr txBox="1">
                <a:spLocks noRot="1" noChangeAspect="1" noMove="1" noResize="1" noEditPoints="1" noAdjustHandles="1" noChangeArrowheads="1" noChangeShapeType="1" noTextEdit="1"/>
              </p:cNvSpPr>
              <p:nvPr/>
            </p:nvSpPr>
            <p:spPr>
              <a:xfrm>
                <a:off x="1522413" y="1700808"/>
                <a:ext cx="9829799" cy="4896544"/>
              </a:xfrm>
              <a:prstGeom prst="rect">
                <a:avLst/>
              </a:prstGeom>
              <a:blipFill>
                <a:blip r:embed="rId4"/>
                <a:stretch>
                  <a:fillRect l="-496" t="-1743"/>
                </a:stretch>
              </a:blipFill>
            </p:spPr>
            <p:txBody>
              <a:bodyPr/>
              <a:lstStyle/>
              <a:p>
                <a:r>
                  <a:rPr lang="zh-CN" altLang="en-US">
                    <a:noFill/>
                  </a:rPr>
                  <a:t> </a:t>
                </a:r>
              </a:p>
            </p:txBody>
          </p:sp>
        </mc:Fallback>
      </mc:AlternateContent>
      <p:sp>
        <p:nvSpPr>
          <p:cNvPr id="13" name="Title 12"/>
          <p:cNvSpPr>
            <a:spLocks noGrp="1"/>
          </p:cNvSpPr>
          <p:nvPr>
            <p:ph type="title"/>
          </p:nvPr>
        </p:nvSpPr>
        <p:spPr/>
        <p:txBody>
          <a:bodyPr/>
          <a:lstStyle/>
          <a:p>
            <a:r>
              <a:rPr lang="en-US" altLang="zh-CN" dirty="0"/>
              <a:t>Welfare Comparison of Different Setting</a:t>
            </a:r>
          </a:p>
        </p:txBody>
      </p:sp>
      <p:pic>
        <p:nvPicPr>
          <p:cNvPr id="3" name="Picture 2">
            <a:extLst>
              <a:ext uri="{FF2B5EF4-FFF2-40B4-BE49-F238E27FC236}">
                <a16:creationId xmlns:a16="http://schemas.microsoft.com/office/drawing/2014/main" id="{AD83315E-1A3E-40CD-8ED3-DE30B5CE2F3E}"/>
              </a:ext>
            </a:extLst>
          </p:cNvPr>
          <p:cNvPicPr>
            <a:picLocks noChangeAspect="1"/>
          </p:cNvPicPr>
          <p:nvPr/>
        </p:nvPicPr>
        <p:blipFill>
          <a:blip r:embed="rId3"/>
          <a:stretch>
            <a:fillRect/>
          </a:stretch>
        </p:blipFill>
        <p:spPr>
          <a:xfrm>
            <a:off x="5570537" y="3200400"/>
            <a:ext cx="1047750" cy="457200"/>
          </a:xfrm>
          <a:prstGeom prst="rect">
            <a:avLst/>
          </a:prstGeom>
        </p:spPr>
      </p:pic>
      <p:pic>
        <p:nvPicPr>
          <p:cNvPr id="2" name="Picture 1">
            <a:extLst>
              <a:ext uri="{FF2B5EF4-FFF2-40B4-BE49-F238E27FC236}">
                <a16:creationId xmlns:a16="http://schemas.microsoft.com/office/drawing/2014/main" id="{CA888A33-B721-4FF3-92C5-25A8218B5D51}"/>
              </a:ext>
            </a:extLst>
          </p:cNvPr>
          <p:cNvPicPr>
            <a:picLocks noChangeAspect="1"/>
          </p:cNvPicPr>
          <p:nvPr/>
        </p:nvPicPr>
        <p:blipFill>
          <a:blip r:embed="rId5"/>
          <a:stretch>
            <a:fillRect/>
          </a:stretch>
        </p:blipFill>
        <p:spPr>
          <a:xfrm>
            <a:off x="1310179" y="2843336"/>
            <a:ext cx="9568465" cy="1282636"/>
          </a:xfrm>
          <a:prstGeom prst="rect">
            <a:avLst/>
          </a:prstGeom>
        </p:spPr>
      </p:pic>
    </p:spTree>
    <p:extLst>
      <p:ext uri="{BB962C8B-B14F-4D97-AF65-F5344CB8AC3E}">
        <p14:creationId xmlns:p14="http://schemas.microsoft.com/office/powerpoint/2010/main" val="12648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643CA9-5392-40F0-BED2-55C6A9CAD6C4}"/>
              </a:ext>
            </a:extLst>
          </p:cNvPr>
          <p:cNvPicPr>
            <a:picLocks noChangeAspect="1"/>
          </p:cNvPicPr>
          <p:nvPr/>
        </p:nvPicPr>
        <p:blipFill>
          <a:blip r:embed="rId3"/>
          <a:stretch>
            <a:fillRect/>
          </a:stretch>
        </p:blipFill>
        <p:spPr>
          <a:xfrm>
            <a:off x="7822604" y="5157192"/>
            <a:ext cx="936104" cy="689761"/>
          </a:xfrm>
          <a:prstGeom prst="rect">
            <a:avLst/>
          </a:prstGeom>
        </p:spPr>
      </p:pic>
      <p:sp>
        <p:nvSpPr>
          <p:cNvPr id="5" name="Content Placeholder 2">
            <a:extLst>
              <a:ext uri="{FF2B5EF4-FFF2-40B4-BE49-F238E27FC236}">
                <a16:creationId xmlns:a16="http://schemas.microsoft.com/office/drawing/2014/main" id="{2B37235E-B2BE-48E8-9448-A12950BAD2EF}"/>
              </a:ext>
            </a:extLst>
          </p:cNvPr>
          <p:cNvSpPr txBox="1">
            <a:spLocks/>
          </p:cNvSpPr>
          <p:nvPr/>
        </p:nvSpPr>
        <p:spPr>
          <a:xfrm>
            <a:off x="1522413" y="1700808"/>
            <a:ext cx="9829799" cy="4896544"/>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altLang="zh-CN" dirty="0"/>
              <a:t>Welfare in scenario 3 is higher than welfare in scenario 1.</a:t>
            </a:r>
          </a:p>
          <a:p>
            <a:r>
              <a:rPr lang="en-US" altLang="zh-CN" dirty="0"/>
              <a:t> Substituting relevant expressions for each scenario, the difference between welfare in scenario 3 and scenario is always positive as shown below.</a:t>
            </a:r>
          </a:p>
          <a:p>
            <a:endParaRPr lang="en-US" altLang="zh-CN" dirty="0"/>
          </a:p>
          <a:p>
            <a:endParaRPr lang="en-US" altLang="zh-CN" dirty="0"/>
          </a:p>
          <a:p>
            <a:r>
              <a:rPr lang="en-US" altLang="zh-CN" dirty="0"/>
              <a:t>The inequality follows since in equilibria, trading exclusively in the intermediated market is more expensive than trading with the continuum and the intermediaries. This force </a:t>
            </a:r>
          </a:p>
        </p:txBody>
      </p:sp>
      <p:sp>
        <p:nvSpPr>
          <p:cNvPr id="13" name="Title 12"/>
          <p:cNvSpPr>
            <a:spLocks noGrp="1"/>
          </p:cNvSpPr>
          <p:nvPr>
            <p:ph type="title"/>
          </p:nvPr>
        </p:nvSpPr>
        <p:spPr/>
        <p:txBody>
          <a:bodyPr/>
          <a:lstStyle/>
          <a:p>
            <a:r>
              <a:rPr lang="en-US" altLang="zh-CN" dirty="0"/>
              <a:t>Welfare Comparison of Different Setting</a:t>
            </a:r>
          </a:p>
        </p:txBody>
      </p:sp>
      <p:pic>
        <p:nvPicPr>
          <p:cNvPr id="6" name="Picture 5">
            <a:extLst>
              <a:ext uri="{FF2B5EF4-FFF2-40B4-BE49-F238E27FC236}">
                <a16:creationId xmlns:a16="http://schemas.microsoft.com/office/drawing/2014/main" id="{5B9B189B-7BB7-41D1-B50E-8BC490A0E8B0}"/>
              </a:ext>
            </a:extLst>
          </p:cNvPr>
          <p:cNvPicPr>
            <a:picLocks noChangeAspect="1"/>
          </p:cNvPicPr>
          <p:nvPr/>
        </p:nvPicPr>
        <p:blipFill>
          <a:blip r:embed="rId4"/>
          <a:stretch>
            <a:fillRect/>
          </a:stretch>
        </p:blipFill>
        <p:spPr>
          <a:xfrm>
            <a:off x="1773932" y="3284984"/>
            <a:ext cx="9578280" cy="1248843"/>
          </a:xfrm>
          <a:prstGeom prst="rect">
            <a:avLst/>
          </a:prstGeom>
        </p:spPr>
      </p:pic>
    </p:spTree>
    <p:extLst>
      <p:ext uri="{BB962C8B-B14F-4D97-AF65-F5344CB8AC3E}">
        <p14:creationId xmlns:p14="http://schemas.microsoft.com/office/powerpoint/2010/main" val="30645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1488167" y="1984248"/>
            <a:ext cx="9864043" cy="4187952"/>
          </a:xfrm>
        </p:spPr>
        <p:txBody>
          <a:bodyPr>
            <a:normAutofit fontScale="92500" lnSpcReduction="20000"/>
          </a:bodyPr>
          <a:lstStyle/>
          <a:p>
            <a:r>
              <a:rPr lang="en-US" dirty="0"/>
              <a:t>By design, the optimal system is a public blockchain that offers full transparency and mandates a single, unique ID per user. </a:t>
            </a:r>
          </a:p>
          <a:p>
            <a:r>
              <a:rPr lang="en-US" dirty="0"/>
              <a:t>The study focus is on the role of privacy implementation and comparing two fully opaque systems. </a:t>
            </a:r>
          </a:p>
          <a:p>
            <a:r>
              <a:rPr lang="en-US" dirty="0"/>
              <a:t>The first is a private blockchain that achieves investor privacy by restricting the ledger visibility to the trusted parties who verify transactions; similarly to the current setup with centralized ledgers. </a:t>
            </a:r>
          </a:p>
          <a:p>
            <a:r>
              <a:rPr lang="en-US" dirty="0"/>
              <a:t>The second is a blockchain, where users obfuscate their holdings and behavior by using numerous digital IDs.</a:t>
            </a:r>
          </a:p>
          <a:p>
            <a:r>
              <a:rPr lang="en-US" dirty="0"/>
              <a:t>The study shows that the implementation of privacy on a distributed ledger has economic implications beyond simply reducing the level of transparency, and between the two fully opaque setups, the blockchain-native solution of multiple IDs is superior in terms of welfare.</a:t>
            </a:r>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Privacy Implementation Design of Blockchain Market</a:t>
            </a:r>
          </a:p>
        </p:txBody>
      </p:sp>
      <p:sp>
        <p:nvSpPr>
          <p:cNvPr id="7" name="Text Placeholder 6"/>
          <p:cNvSpPr>
            <a:spLocks noGrp="1"/>
          </p:cNvSpPr>
          <p:nvPr>
            <p:ph type="body" idx="1"/>
          </p:nvPr>
        </p:nvSpPr>
        <p:spPr>
          <a:xfrm>
            <a:off x="4740124" y="1852032"/>
            <a:ext cx="3059831" cy="838200"/>
          </a:xfrm>
        </p:spPr>
        <p:txBody>
          <a:bodyPr/>
          <a:lstStyle/>
          <a:p>
            <a:r>
              <a:rPr lang="en-US" dirty="0"/>
              <a:t>Private and Opaque design</a:t>
            </a:r>
          </a:p>
        </p:txBody>
      </p:sp>
      <p:sp>
        <p:nvSpPr>
          <p:cNvPr id="8" name="Content Placeholder 7"/>
          <p:cNvSpPr>
            <a:spLocks noGrp="1"/>
          </p:cNvSpPr>
          <p:nvPr>
            <p:ph sz="half" idx="2"/>
          </p:nvPr>
        </p:nvSpPr>
        <p:spPr>
          <a:xfrm>
            <a:off x="4740124" y="2766432"/>
            <a:ext cx="3059831" cy="3425825"/>
          </a:xfrm>
        </p:spPr>
        <p:txBody>
          <a:bodyPr>
            <a:normAutofit fontScale="92500" lnSpcReduction="10000"/>
          </a:bodyPr>
          <a:lstStyle/>
          <a:p>
            <a:r>
              <a:rPr lang="en-US" altLang="zh-CN" dirty="0"/>
              <a:t>Investors can only see the holdings of the IDs that they own. </a:t>
            </a:r>
          </a:p>
          <a:p>
            <a:r>
              <a:rPr lang="en-US" altLang="zh-CN" dirty="0"/>
              <a:t>The ledger is not visible to investors, and each investor has a single ID. </a:t>
            </a:r>
          </a:p>
          <a:p>
            <a:r>
              <a:rPr lang="en-US" altLang="zh-CN" dirty="0"/>
              <a:t>Thus the IDs of any specific investors cannot be identified.</a:t>
            </a:r>
          </a:p>
        </p:txBody>
      </p:sp>
      <p:sp>
        <p:nvSpPr>
          <p:cNvPr id="9" name="Text Placeholder 8"/>
          <p:cNvSpPr>
            <a:spLocks noGrp="1"/>
          </p:cNvSpPr>
          <p:nvPr>
            <p:ph type="body" sz="quarter" idx="3"/>
          </p:nvPr>
        </p:nvSpPr>
        <p:spPr>
          <a:xfrm>
            <a:off x="7894762" y="1852032"/>
            <a:ext cx="3215207" cy="838200"/>
          </a:xfrm>
        </p:spPr>
        <p:txBody>
          <a:bodyPr/>
          <a:lstStyle/>
          <a:p>
            <a:r>
              <a:rPr lang="en-US" dirty="0"/>
              <a:t>Public and Opaque design</a:t>
            </a:r>
          </a:p>
        </p:txBody>
      </p:sp>
      <p:sp>
        <p:nvSpPr>
          <p:cNvPr id="10" name="Content Placeholder 9"/>
          <p:cNvSpPr>
            <a:spLocks noGrp="1"/>
          </p:cNvSpPr>
          <p:nvPr>
            <p:ph sz="quarter" idx="4"/>
          </p:nvPr>
        </p:nvSpPr>
        <p:spPr>
          <a:xfrm>
            <a:off x="7894762" y="2766432"/>
            <a:ext cx="3215207" cy="3974936"/>
          </a:xfrm>
        </p:spPr>
        <p:txBody>
          <a:bodyPr>
            <a:normAutofit fontScale="92500" lnSpcReduction="10000"/>
          </a:bodyPr>
          <a:lstStyle/>
          <a:p>
            <a:r>
              <a:rPr lang="en-US" altLang="zh-CN" dirty="0"/>
              <a:t>The ledger is publicly visible</a:t>
            </a:r>
            <a:endParaRPr lang="en-US" dirty="0"/>
          </a:p>
          <a:p>
            <a:r>
              <a:rPr lang="en-US" dirty="0"/>
              <a:t>But investors have multiple IDs, and IDs that belong to a single large investor cannot be identified by other investors.</a:t>
            </a:r>
          </a:p>
          <a:p>
            <a:r>
              <a:rPr lang="en-US" dirty="0"/>
              <a:t>Thus an investor’s total holdings cannot be inferred.</a:t>
            </a:r>
          </a:p>
        </p:txBody>
      </p:sp>
      <p:sp>
        <p:nvSpPr>
          <p:cNvPr id="11" name="Text Placeholder 6">
            <a:extLst>
              <a:ext uri="{FF2B5EF4-FFF2-40B4-BE49-F238E27FC236}">
                <a16:creationId xmlns:a16="http://schemas.microsoft.com/office/drawing/2014/main" id="{3CC336DD-0DB7-4DBD-9BF7-F3FBEC71BB2F}"/>
              </a:ext>
            </a:extLst>
          </p:cNvPr>
          <p:cNvSpPr txBox="1">
            <a:spLocks/>
          </p:cNvSpPr>
          <p:nvPr/>
        </p:nvSpPr>
        <p:spPr>
          <a:xfrm>
            <a:off x="1542137" y="1852032"/>
            <a:ext cx="3215207"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400" b="0" kern="1200" cap="none" baseline="0">
                <a:solidFill>
                  <a:schemeClr val="tx2"/>
                </a:solidFill>
                <a:latin typeface="+mn-lt"/>
                <a:ea typeface="+mn-ea"/>
                <a:cs typeface="+mn-cs"/>
              </a:defRPr>
            </a:lvl1pPr>
            <a:lvl2pPr marL="457200" indent="0" algn="l"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tx1">
                  <a:lumMod val="90000"/>
                  <a:lumOff val="10000"/>
                </a:schemeClr>
              </a:buClr>
              <a:buSzPct val="80000"/>
              <a:buFont typeface="Arial" pitchFamily="34" charset="0"/>
              <a:buNone/>
              <a:defRPr sz="1600" b="1" kern="1200">
                <a:solidFill>
                  <a:schemeClr val="tx1"/>
                </a:solidFill>
                <a:latin typeface="+mn-lt"/>
                <a:ea typeface="+mn-ea"/>
                <a:cs typeface="+mn-cs"/>
              </a:defRPr>
            </a:lvl9pPr>
          </a:lstStyle>
          <a:p>
            <a:r>
              <a:rPr lang="en-US" dirty="0"/>
              <a:t>Public and Transparent design</a:t>
            </a:r>
          </a:p>
        </p:txBody>
      </p:sp>
      <p:sp>
        <p:nvSpPr>
          <p:cNvPr id="12" name="Content Placeholder 7">
            <a:extLst>
              <a:ext uri="{FF2B5EF4-FFF2-40B4-BE49-F238E27FC236}">
                <a16:creationId xmlns:a16="http://schemas.microsoft.com/office/drawing/2014/main" id="{59F275AF-2829-4D22-95BC-A09F42964F63}"/>
              </a:ext>
            </a:extLst>
          </p:cNvPr>
          <p:cNvSpPr txBox="1">
            <a:spLocks/>
          </p:cNvSpPr>
          <p:nvPr/>
        </p:nvSpPr>
        <p:spPr>
          <a:xfrm>
            <a:off x="1542137" y="2766432"/>
            <a:ext cx="3215207" cy="3425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a:lstStyle>
          <a:p>
            <a:r>
              <a:rPr lang="en-US" dirty="0"/>
              <a:t>Investors can identify one another</a:t>
            </a:r>
          </a:p>
          <a:p>
            <a:r>
              <a:rPr lang="en-US" dirty="0"/>
              <a:t>The ledger is publicly visible</a:t>
            </a:r>
          </a:p>
          <a:p>
            <a:r>
              <a:rPr lang="en-US" dirty="0"/>
              <a:t>This is the benchmark setting</a:t>
            </a:r>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design is better?</a:t>
            </a:r>
          </a:p>
        </p:txBody>
      </p:sp>
      <p:sp>
        <p:nvSpPr>
          <p:cNvPr id="4" name="Text Placeholder 3"/>
          <p:cNvSpPr>
            <a:spLocks noGrp="1"/>
          </p:cNvSpPr>
          <p:nvPr>
            <p:ph type="body" idx="1"/>
          </p:nvPr>
        </p:nvSpPr>
        <p:spPr/>
        <p:txBody>
          <a:bodyPr/>
          <a:lstStyle/>
          <a:p>
            <a:pPr marL="457200" indent="-457200">
              <a:buFont typeface="Wingdings" panose="05000000000000000000" pitchFamily="2" charset="2"/>
              <a:buChar char="l"/>
            </a:pPr>
            <a:r>
              <a:rPr lang="en-US" dirty="0"/>
              <a:t>Investor trading behavior</a:t>
            </a:r>
          </a:p>
          <a:p>
            <a:pPr marL="457200" indent="-457200">
              <a:buFont typeface="Wingdings" panose="05000000000000000000" pitchFamily="2" charset="2"/>
              <a:buChar char="l"/>
            </a:pPr>
            <a:r>
              <a:rPr lang="en-US" dirty="0"/>
              <a:t>Trading costs</a:t>
            </a:r>
          </a:p>
          <a:p>
            <a:pPr marL="457200" indent="-457200">
              <a:buFont typeface="Wingdings" panose="05000000000000000000" pitchFamily="2" charset="2"/>
              <a:buChar char="l"/>
            </a:pPr>
            <a:r>
              <a:rPr lang="en-US" dirty="0"/>
              <a:t>Investor welfare</a:t>
            </a:r>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General </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The model assumes three types of market participants: two large institutional investors, a continuum of small investors and a group of risk-averse intermediaries.</a:t>
            </a:r>
          </a:p>
          <a:p>
            <a:r>
              <a:rPr lang="en-US" altLang="zh-CN" dirty="0"/>
              <a:t>Trading occurs repeatedly, and each period one large investor experiences a liquidity shock. </a:t>
            </a:r>
          </a:p>
          <a:p>
            <a:r>
              <a:rPr lang="en-US" altLang="zh-CN" dirty="0"/>
              <a:t>The liquidity-seeking investor can trade with small investors, who are costly to find, with intermediaries, who require compensation in exchange for taking a risky inventory and with another large investor.</a:t>
            </a:r>
          </a:p>
          <a:p>
            <a:r>
              <a:rPr lang="en-US" altLang="zh-CN" dirty="0"/>
              <a:t>By construction, the welfare optimum for large investors obtains when the large traders trade exclusively with each other.</a:t>
            </a:r>
            <a:endParaRPr lang="zh-CN" altLang="en-US" dirty="0"/>
          </a:p>
        </p:txBody>
      </p:sp>
    </p:spTree>
    <p:extLst>
      <p:ext uri="{BB962C8B-B14F-4D97-AF65-F5344CB8AC3E}">
        <p14:creationId xmlns:p14="http://schemas.microsoft.com/office/powerpoint/2010/main" val="396813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Asset</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The underlying Asset traded has a fundamental value that is normally distributed with mean 0 and standard deviation σ. N(0, σ)</a:t>
            </a:r>
          </a:p>
          <a:p>
            <a:r>
              <a:rPr lang="en-US" altLang="zh-CN" dirty="0"/>
              <a:t>This distribution is known by all market participants.</a:t>
            </a:r>
          </a:p>
        </p:txBody>
      </p:sp>
    </p:spTree>
    <p:extLst>
      <p:ext uri="{BB962C8B-B14F-4D97-AF65-F5344CB8AC3E}">
        <p14:creationId xmlns:p14="http://schemas.microsoft.com/office/powerpoint/2010/main" val="22130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Large Investors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a:bodyPr>
          <a:lstStyle/>
          <a:p>
            <a:r>
              <a:rPr lang="en-US" altLang="zh-CN" dirty="0"/>
              <a:t>We assume that the large investor who is hit by liquidity shock wants to buy and normalize the quantity to 1 unit. </a:t>
            </a:r>
          </a:p>
          <a:p>
            <a:r>
              <a:rPr lang="en-US" altLang="zh-CN" dirty="0"/>
              <a:t>Each large investor has the capacity to absorb the other’s shock without incurring a cost; </a:t>
            </a:r>
          </a:p>
          <a:p>
            <a:r>
              <a:rPr lang="en-US" altLang="zh-CN" dirty="0"/>
              <a:t>Investor discount rate for future trading payoff at rate δ &lt; 1</a:t>
            </a:r>
          </a:p>
          <a:p>
            <a:pPr marL="0" indent="0">
              <a:buNone/>
            </a:pPr>
            <a:endParaRPr lang="en-US" altLang="zh-CN" dirty="0"/>
          </a:p>
        </p:txBody>
      </p:sp>
    </p:spTree>
    <p:extLst>
      <p:ext uri="{BB962C8B-B14F-4D97-AF65-F5344CB8AC3E}">
        <p14:creationId xmlns:p14="http://schemas.microsoft.com/office/powerpoint/2010/main" val="243714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262D-F1F5-4D69-AA2E-7C6C69DD73CA}"/>
              </a:ext>
            </a:extLst>
          </p:cNvPr>
          <p:cNvSpPr>
            <a:spLocks noGrp="1"/>
          </p:cNvSpPr>
          <p:nvPr>
            <p:ph type="title"/>
          </p:nvPr>
        </p:nvSpPr>
        <p:spPr/>
        <p:txBody>
          <a:bodyPr/>
          <a:lstStyle/>
          <a:p>
            <a:r>
              <a:rPr lang="en-US" altLang="zh-CN" dirty="0"/>
              <a:t>Model Assumptions – Small Investors</a:t>
            </a:r>
            <a:endParaRPr lang="zh-CN" altLang="en-US" dirty="0"/>
          </a:p>
        </p:txBody>
      </p:sp>
      <p:sp>
        <p:nvSpPr>
          <p:cNvPr id="3" name="Content Placeholder 2">
            <a:extLst>
              <a:ext uri="{FF2B5EF4-FFF2-40B4-BE49-F238E27FC236}">
                <a16:creationId xmlns:a16="http://schemas.microsoft.com/office/drawing/2014/main" id="{5B2F7712-762C-4726-8308-5E71AAA994E7}"/>
              </a:ext>
            </a:extLst>
          </p:cNvPr>
          <p:cNvSpPr>
            <a:spLocks noGrp="1"/>
          </p:cNvSpPr>
          <p:nvPr>
            <p:ph idx="1"/>
          </p:nvPr>
        </p:nvSpPr>
        <p:spPr/>
        <p:txBody>
          <a:bodyPr>
            <a:normAutofit fontScale="92500" lnSpcReduction="20000"/>
          </a:bodyPr>
          <a:lstStyle/>
          <a:p>
            <a:r>
              <a:rPr lang="en-US" altLang="zh-CN" dirty="0"/>
              <a:t>Define 1 mass of the continuum of small investors can trade and absorb 1 unit quantities. </a:t>
            </a:r>
          </a:p>
          <a:p>
            <a:r>
              <a:rPr lang="en-US" altLang="zh-CN" dirty="0"/>
              <a:t>Each period, mass 2 of small investors are hit by liquidity shocks, mass 1 of them want to buy and mass 1 want to sell; the remaining small investors do not trade.  </a:t>
            </a:r>
          </a:p>
          <a:p>
            <a:r>
              <a:rPr lang="en-US" altLang="zh-CN" dirty="0"/>
              <a:t>ρ is the fraction of investors that want to sell.  Since mass 1 are willing to sell, the total mass of small investors is 1/ρ. </a:t>
            </a:r>
          </a:p>
          <a:p>
            <a:r>
              <a:rPr lang="en-US" altLang="zh-CN" dirty="0"/>
              <a:t>ρ is also the probability of finding a small investor that want to sell. Thus if a mass q of investors are approached with an offer to buy, mass ρq of them are willing to trade. </a:t>
            </a:r>
          </a:p>
          <a:p>
            <a:r>
              <a:rPr lang="en-US" altLang="zh-CN" dirty="0"/>
              <a:t>Small investors are willing to trade at any price that is better than or equal to what they can obtain from the intermediary. </a:t>
            </a:r>
          </a:p>
          <a:p>
            <a:endParaRPr lang="en-US" altLang="zh-CN" dirty="0"/>
          </a:p>
        </p:txBody>
      </p:sp>
    </p:spTree>
    <p:extLst>
      <p:ext uri="{BB962C8B-B14F-4D97-AF65-F5344CB8AC3E}">
        <p14:creationId xmlns:p14="http://schemas.microsoft.com/office/powerpoint/2010/main" val="70948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424</TotalTime>
  <Words>3591</Words>
  <Application>Microsoft Office PowerPoint</Application>
  <PresentationFormat>Custom</PresentationFormat>
  <Paragraphs>329</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等线</vt:lpstr>
      <vt:lpstr>Arial</vt:lpstr>
      <vt:lpstr>Cambria</vt:lpstr>
      <vt:lpstr>Cambria Math</vt:lpstr>
      <vt:lpstr>Wingdings</vt:lpstr>
      <vt:lpstr>Currency Symbols 16x9</vt:lpstr>
      <vt:lpstr>Market Design with Blockchain Technology</vt:lpstr>
      <vt:lpstr>Content</vt:lpstr>
      <vt:lpstr>Blockchain Market Features</vt:lpstr>
      <vt:lpstr>Privacy Implementation Design of Blockchain Market</vt:lpstr>
      <vt:lpstr>Which design is better?</vt:lpstr>
      <vt:lpstr>Model Assumptions - General </vt:lpstr>
      <vt:lpstr>Model Assumptions - Asset</vt:lpstr>
      <vt:lpstr>Model Assumptions – Large Investors</vt:lpstr>
      <vt:lpstr>Model Assumptions – Small Investors</vt:lpstr>
      <vt:lpstr>Model Assumptions – Intermediaries</vt:lpstr>
      <vt:lpstr>Model Assumptions – Intermediaries</vt:lpstr>
      <vt:lpstr>Model Assumptions – Intermediaries</vt:lpstr>
      <vt:lpstr>Model Assumptions – Trading Costs.</vt:lpstr>
      <vt:lpstr>Model Assumptions – Trading Costs.</vt:lpstr>
      <vt:lpstr>Public and Transparent Setting</vt:lpstr>
      <vt:lpstr>Public and Transparent Setting</vt:lpstr>
      <vt:lpstr>Public and Transparent Setting</vt:lpstr>
      <vt:lpstr>Public and Transparent Setting</vt:lpstr>
      <vt:lpstr>Public and Transparent Setting</vt:lpstr>
      <vt:lpstr>Public and Transparent Setting</vt:lpstr>
      <vt:lpstr>Public and Transparent Setting</vt:lpstr>
      <vt:lpstr>Public and Transparent Setting</vt:lpstr>
      <vt:lpstr>Private and Opaque Setting</vt:lpstr>
      <vt:lpstr>Public and Opaque Setting</vt:lpstr>
      <vt:lpstr>Public and Opaque Setting</vt:lpstr>
      <vt:lpstr>Public and Opaque Setting</vt:lpstr>
      <vt:lpstr>Public and Opaque Setting</vt:lpstr>
      <vt:lpstr>Public and Opaque Setting</vt:lpstr>
      <vt:lpstr>Public and Opaque Setting</vt:lpstr>
      <vt:lpstr>Public and Opaque Setting</vt:lpstr>
      <vt:lpstr>Public and Opaque Setting</vt:lpstr>
      <vt:lpstr>Welfare Comparison of Different Setting</vt:lpstr>
      <vt:lpstr>Welfare Comparison of Different Setting</vt:lpstr>
      <vt:lpstr>Welfare Comparison of Different Setting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Design with Blockchain Technology</dc:title>
  <dc:creator>bill xiao</dc:creator>
  <cp:lastModifiedBy>bill xiao</cp:lastModifiedBy>
  <cp:revision>85</cp:revision>
  <cp:lastPrinted>2019-10-02T17:39:14Z</cp:lastPrinted>
  <dcterms:created xsi:type="dcterms:W3CDTF">2019-10-02T11:38:37Z</dcterms:created>
  <dcterms:modified xsi:type="dcterms:W3CDTF">2019-10-02T21:52:14Z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