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57" r:id="rId4"/>
    <p:sldId id="264"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9" autoAdjust="0"/>
    <p:restoredTop sz="94660"/>
  </p:normalViewPr>
  <p:slideViewPr>
    <p:cSldViewPr snapToGrid="0">
      <p:cViewPr varScale="1">
        <p:scale>
          <a:sx n="63" d="100"/>
          <a:sy n="63" d="100"/>
        </p:scale>
        <p:origin x="7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DAA1E-2B8E-4701-A8D8-A97BCE396256}" type="datetimeFigureOut">
              <a:rPr lang="zh-CN" altLang="en-US" smtClean="0"/>
              <a:t>2019/10/4</a:t>
            </a:fld>
            <a:endParaRPr lang="zh-CN" alt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9650F7-827B-44B9-BD5E-DE8B90B71863}" type="slidenum">
              <a:rPr lang="zh-CN" altLang="en-US" smtClean="0"/>
              <a:t>‹#›</a:t>
            </a:fld>
            <a:endParaRPr lang="zh-CN" altLang="en-US"/>
          </a:p>
        </p:txBody>
      </p:sp>
    </p:spTree>
    <p:extLst>
      <p:ext uri="{BB962C8B-B14F-4D97-AF65-F5344CB8AC3E}">
        <p14:creationId xmlns:p14="http://schemas.microsoft.com/office/powerpoint/2010/main" val="1205507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Third person singular, past tense, present progressive, noun</a:t>
            </a:r>
            <a:endParaRPr lang="zh-CN" altLang="en-US" dirty="0"/>
          </a:p>
        </p:txBody>
      </p:sp>
      <p:sp>
        <p:nvSpPr>
          <p:cNvPr id="4" name="Slide Number Placeholder 3"/>
          <p:cNvSpPr>
            <a:spLocks noGrp="1"/>
          </p:cNvSpPr>
          <p:nvPr>
            <p:ph type="sldNum" sz="quarter" idx="5"/>
          </p:nvPr>
        </p:nvSpPr>
        <p:spPr/>
        <p:txBody>
          <a:bodyPr/>
          <a:lstStyle/>
          <a:p>
            <a:fld id="{8B9650F7-827B-44B9-BD5E-DE8B90B71863}" type="slidenum">
              <a:rPr lang="zh-CN" altLang="en-US" smtClean="0"/>
              <a:t>4</a:t>
            </a:fld>
            <a:endParaRPr lang="zh-CN" altLang="en-US"/>
          </a:p>
        </p:txBody>
      </p:sp>
    </p:spTree>
    <p:extLst>
      <p:ext uri="{BB962C8B-B14F-4D97-AF65-F5344CB8AC3E}">
        <p14:creationId xmlns:p14="http://schemas.microsoft.com/office/powerpoint/2010/main" val="3055999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8B9650F7-827B-44B9-BD5E-DE8B90B71863}" type="slidenum">
              <a:rPr lang="zh-CN" altLang="en-US" smtClean="0"/>
              <a:t>7</a:t>
            </a:fld>
            <a:endParaRPr lang="zh-CN" altLang="en-US"/>
          </a:p>
        </p:txBody>
      </p:sp>
    </p:spTree>
    <p:extLst>
      <p:ext uri="{BB962C8B-B14F-4D97-AF65-F5344CB8AC3E}">
        <p14:creationId xmlns:p14="http://schemas.microsoft.com/office/powerpoint/2010/main" val="154797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5"/>
          </p:nvPr>
        </p:nvSpPr>
        <p:spPr/>
        <p:txBody>
          <a:bodyPr/>
          <a:lstStyle/>
          <a:p>
            <a:fld id="{8B9650F7-827B-44B9-BD5E-DE8B90B71863}" type="slidenum">
              <a:rPr lang="zh-CN" altLang="en-US" smtClean="0"/>
              <a:t>8</a:t>
            </a:fld>
            <a:endParaRPr lang="zh-CN" altLang="en-US"/>
          </a:p>
        </p:txBody>
      </p:sp>
    </p:spTree>
    <p:extLst>
      <p:ext uri="{BB962C8B-B14F-4D97-AF65-F5344CB8AC3E}">
        <p14:creationId xmlns:p14="http://schemas.microsoft.com/office/powerpoint/2010/main" val="1514680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 Because these are standardized weights, they are centered at zero.</a:t>
            </a:r>
            <a:endParaRPr lang="zh-CN" altLang="en-US" dirty="0"/>
          </a:p>
        </p:txBody>
      </p:sp>
      <p:sp>
        <p:nvSpPr>
          <p:cNvPr id="4" name="Slide Number Placeholder 3"/>
          <p:cNvSpPr>
            <a:spLocks noGrp="1"/>
          </p:cNvSpPr>
          <p:nvPr>
            <p:ph type="sldNum" sz="quarter" idx="5"/>
          </p:nvPr>
        </p:nvSpPr>
        <p:spPr/>
        <p:txBody>
          <a:bodyPr/>
          <a:lstStyle/>
          <a:p>
            <a:fld id="{8B9650F7-827B-44B9-BD5E-DE8B90B71863}" type="slidenum">
              <a:rPr lang="zh-CN" altLang="en-US" smtClean="0"/>
              <a:t>9</a:t>
            </a:fld>
            <a:endParaRPr lang="zh-CN" altLang="en-US"/>
          </a:p>
        </p:txBody>
      </p:sp>
    </p:spTree>
    <p:extLst>
      <p:ext uri="{BB962C8B-B14F-4D97-AF65-F5344CB8AC3E}">
        <p14:creationId xmlns:p14="http://schemas.microsoft.com/office/powerpoint/2010/main" val="1570188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ltLang="zh-CN"/>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3099804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ltLang="zh-CN"/>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270613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CD98EE-DE6B-4C34-B276-09441B7BE2B8}" type="slidenum">
              <a:rPr lang="zh-CN" altLang="en-US" smtClean="0"/>
              <a:t>‹#›</a:t>
            </a:fld>
            <a:endParaRPr lang="zh-CN"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845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ltLang="zh-CN"/>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2274118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ltLang="zh-CN"/>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CD98EE-DE6B-4C34-B276-09441B7BE2B8}" type="slidenum">
              <a:rPr lang="zh-CN" altLang="en-US" smtClean="0"/>
              <a:t>‹#›</a:t>
            </a:fld>
            <a:endParaRPr lang="zh-CN"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17407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ltLang="zh-CN"/>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ltLang="zh-CN"/>
              <a:t>Click to edit Master text styles</a:t>
            </a:r>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1163322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865792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396122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ltLang="zh-CN"/>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125276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ltLang="zh-CN"/>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135757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115294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37821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368234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423339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ltLang="zh-CN"/>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135065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094E77FC-CF18-4E5F-8844-C22FCC700057}" type="datetimeFigureOut">
              <a:rPr lang="zh-CN" altLang="en-US" smtClean="0"/>
              <a:t>2019/10/4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317217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4E77FC-CF18-4E5F-8844-C22FCC700057}" type="datetimeFigureOut">
              <a:rPr lang="zh-CN" altLang="en-US" smtClean="0"/>
              <a:t>2019/10/4</a:t>
            </a:fld>
            <a:endParaRPr lang="zh-CN"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7CD98EE-DE6B-4C34-B276-09441B7BE2B8}" type="slidenum">
              <a:rPr lang="zh-CN" altLang="en-US" smtClean="0"/>
              <a:t>‹#›</a:t>
            </a:fld>
            <a:endParaRPr lang="zh-CN" altLang="en-US"/>
          </a:p>
        </p:txBody>
      </p:sp>
    </p:spTree>
    <p:extLst>
      <p:ext uri="{BB962C8B-B14F-4D97-AF65-F5344CB8AC3E}">
        <p14:creationId xmlns:p14="http://schemas.microsoft.com/office/powerpoint/2010/main" val="858311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C80A-7AA7-4A0C-A675-52CB59DFF301}"/>
              </a:ext>
            </a:extLst>
          </p:cNvPr>
          <p:cNvSpPr>
            <a:spLocks noGrp="1"/>
          </p:cNvSpPr>
          <p:nvPr>
            <p:ph type="ctrTitle"/>
          </p:nvPr>
        </p:nvSpPr>
        <p:spPr>
          <a:xfrm>
            <a:off x="2589212" y="1417320"/>
            <a:ext cx="8915399" cy="2262781"/>
          </a:xfrm>
        </p:spPr>
        <p:txBody>
          <a:bodyPr>
            <a:normAutofit/>
          </a:bodyPr>
          <a:lstStyle/>
          <a:p>
            <a:r>
              <a:rPr lang="en-US" altLang="zh-CN" dirty="0">
                <a:latin typeface="Times New Roman" panose="02020603050405020304" pitchFamily="18" charset="0"/>
                <a:cs typeface="Times New Roman" panose="02020603050405020304" pitchFamily="18" charset="0"/>
              </a:rPr>
              <a:t>Word power: A new approach for content analysis </a:t>
            </a:r>
            <a:endParaRPr lang="zh-CN" altLang="en-US"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67F0D2A-2F10-45E5-94E4-D3906F8A4731}"/>
              </a:ext>
            </a:extLst>
          </p:cNvPr>
          <p:cNvSpPr>
            <a:spLocks noGrp="1"/>
          </p:cNvSpPr>
          <p:nvPr>
            <p:ph type="subTitle" idx="1"/>
          </p:nvPr>
        </p:nvSpPr>
        <p:spPr/>
        <p:txBody>
          <a:bodyPr>
            <a:normAutofit lnSpcReduction="10000"/>
          </a:bodyPr>
          <a:lstStyle/>
          <a:p>
            <a:r>
              <a:rPr lang="en-US" altLang="zh-CN" dirty="0">
                <a:latin typeface="Times New Roman" panose="02020603050405020304" pitchFamily="18" charset="0"/>
                <a:cs typeface="Times New Roman" panose="02020603050405020304" pitchFamily="18" charset="0"/>
              </a:rPr>
              <a:t>Author: Narasimhan </a:t>
            </a:r>
            <a:r>
              <a:rPr lang="en-US" altLang="zh-CN" dirty="0" err="1">
                <a:latin typeface="Times New Roman" panose="02020603050405020304" pitchFamily="18" charset="0"/>
                <a:cs typeface="Times New Roman" panose="02020603050405020304" pitchFamily="18" charset="0"/>
              </a:rPr>
              <a:t>Jegadeesh</a:t>
            </a:r>
            <a:r>
              <a:rPr lang="en-US" altLang="zh-CN" dirty="0">
                <a:latin typeface="Times New Roman" panose="02020603050405020304" pitchFamily="18" charset="0"/>
                <a:cs typeface="Times New Roman" panose="02020603050405020304" pitchFamily="18" charset="0"/>
              </a:rPr>
              <a:t>, Di Wu</a:t>
            </a:r>
          </a:p>
          <a:p>
            <a:r>
              <a:rPr lang="en-US" altLang="zh-CN" dirty="0">
                <a:latin typeface="Times New Roman" panose="02020603050405020304" pitchFamily="18" charset="0"/>
                <a:cs typeface="Times New Roman" panose="02020603050405020304" pitchFamily="18" charset="0"/>
              </a:rPr>
              <a:t>Presented </a:t>
            </a:r>
            <a:r>
              <a:rPr lang="en-US" altLang="zh-CN">
                <a:latin typeface="Times New Roman" panose="02020603050405020304" pitchFamily="18" charset="0"/>
                <a:cs typeface="Times New Roman" panose="02020603050405020304" pitchFamily="18" charset="0"/>
              </a:rPr>
              <a:t>by Weiyun Xu</a:t>
            </a:r>
            <a:endParaRPr lang="en-US" altLang="zh-CN" dirty="0">
              <a:latin typeface="Times New Roman" panose="02020603050405020304" pitchFamily="18" charset="0"/>
              <a:cs typeface="Times New Roman" panose="02020603050405020304" pitchFamily="18" charset="0"/>
            </a:endParaRPr>
          </a:p>
          <a:p>
            <a:r>
              <a:rPr lang="en-US" altLang="zh-CN" dirty="0">
                <a:latin typeface="Times New Roman" panose="02020603050405020304" pitchFamily="18" charset="0"/>
                <a:cs typeface="Times New Roman" panose="02020603050405020304" pitchFamily="18" charset="0"/>
              </a:rPr>
              <a:t>Instructed by Phil Dybvig</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9284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7FCDFC-6010-4F8D-BA80-0137B9F60070}"/>
              </a:ext>
            </a:extLst>
          </p:cNvPr>
          <p:cNvSpPr>
            <a:spLocks noGrp="1"/>
          </p:cNvSpPr>
          <p:nvPr>
            <p:ph type="title"/>
          </p:nvPr>
        </p:nvSpPr>
        <p:spPr>
          <a:xfrm>
            <a:off x="649224" y="645106"/>
            <a:ext cx="3650279" cy="1259894"/>
          </a:xfrm>
        </p:spPr>
        <p:txBody>
          <a:bodyPr>
            <a:normAutofit/>
          </a:bodyPr>
          <a:lstStyle/>
          <a:p>
            <a:pPr>
              <a:lnSpc>
                <a:spcPct val="90000"/>
              </a:lnSpc>
            </a:pPr>
            <a:r>
              <a:rPr lang="en-US" altLang="zh-CN" sz="2800" dirty="0">
                <a:latin typeface="Times New Roman" panose="02020603050405020304" pitchFamily="18" charset="0"/>
                <a:cs typeface="Times New Roman" panose="02020603050405020304" pitchFamily="18" charset="0"/>
              </a:rPr>
              <a:t>Results: Stability of document tone scores</a:t>
            </a:r>
            <a:endParaRPr lang="zh-CN" altLang="en-US" sz="2800" dirty="0">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8F6CD8CF-67AE-4ED4-B757-605E422D7B2A}"/>
              </a:ext>
            </a:extLst>
          </p:cNvPr>
          <p:cNvSpPr>
            <a:spLocks noGrp="1"/>
          </p:cNvSpPr>
          <p:nvPr>
            <p:ph idx="1"/>
          </p:nvPr>
        </p:nvSpPr>
        <p:spPr>
          <a:xfrm>
            <a:off x="649225" y="2133600"/>
            <a:ext cx="3650278" cy="3759253"/>
          </a:xfrm>
        </p:spPr>
        <p:txBody>
          <a:bodyPr>
            <a:normAutofit/>
          </a:bodyPr>
          <a:lstStyle/>
          <a:p>
            <a:r>
              <a:rPr lang="en-US" altLang="zh-CN" sz="2400" dirty="0">
                <a:latin typeface="Times New Roman" panose="02020603050405020304" pitchFamily="18" charset="0"/>
                <a:cs typeface="Times New Roman" panose="02020603050405020304" pitchFamily="18" charset="0"/>
              </a:rPr>
              <a:t>By using longer period, the weights are estimated more precisely with longer sample periods.</a:t>
            </a:r>
          </a:p>
          <a:p>
            <a:r>
              <a:rPr lang="en-US" altLang="zh-CN" sz="2400" dirty="0">
                <a:latin typeface="Times New Roman" panose="02020603050405020304" pitchFamily="18" charset="0"/>
                <a:cs typeface="Times New Roman" panose="02020603050405020304" pitchFamily="18" charset="0"/>
              </a:rPr>
              <a:t>These results indicate that we should use as long a sample period as possible to estimate term weights.</a:t>
            </a:r>
            <a:endParaRPr lang="zh-CN" altLang="en-US"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ED8597F-E4A4-4679-A72A-0B10C714315F}"/>
              </a:ext>
            </a:extLst>
          </p:cNvPr>
          <p:cNvPicPr>
            <a:picLocks noChangeAspect="1"/>
          </p:cNvPicPr>
          <p:nvPr/>
        </p:nvPicPr>
        <p:blipFill>
          <a:blip r:embed="rId2"/>
          <a:stretch>
            <a:fillRect/>
          </a:stretch>
        </p:blipFill>
        <p:spPr>
          <a:xfrm>
            <a:off x="4619543" y="1614992"/>
            <a:ext cx="6953577" cy="3302949"/>
          </a:xfrm>
          <a:prstGeom prst="rect">
            <a:avLst/>
          </a:prstGeom>
        </p:spPr>
      </p:pic>
      <p:sp>
        <p:nvSpPr>
          <p:cNvPr id="13"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4436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39862-29F7-4D77-9C09-C53651FBF195}"/>
              </a:ext>
            </a:extLst>
          </p:cNvPr>
          <p:cNvSpPr>
            <a:spLocks noGrp="1"/>
          </p:cNvSpPr>
          <p:nvPr>
            <p:ph type="title"/>
          </p:nvPr>
        </p:nvSpPr>
        <p:spPr>
          <a:xfrm>
            <a:off x="1002348" y="1541062"/>
            <a:ext cx="2905760" cy="5614951"/>
          </a:xfrm>
        </p:spPr>
        <p:txBody>
          <a:bodyPr>
            <a:normAutofit/>
          </a:bodyPr>
          <a:lstStyle/>
          <a:p>
            <a:r>
              <a:rPr lang="en-US" altLang="zh-CN" sz="2800" dirty="0">
                <a:latin typeface="Times New Roman" panose="02020603050405020304" pitchFamily="18" charset="0"/>
                <a:cs typeface="Times New Roman" panose="02020603050405020304" pitchFamily="18" charset="0"/>
              </a:rPr>
              <a:t>Results: Word power weights versus inverse document frequency weights</a:t>
            </a:r>
            <a:endParaRPr lang="zh-CN" altLang="en-US" sz="28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E8DE317B-FA4B-4B7E-B888-95E0B4C74883}"/>
              </a:ext>
            </a:extLst>
          </p:cNvPr>
          <p:cNvSpPr>
            <a:spLocks noGrp="1"/>
          </p:cNvSpPr>
          <p:nvPr>
            <p:ph idx="1"/>
          </p:nvPr>
        </p:nvSpPr>
        <p:spPr>
          <a:xfrm>
            <a:off x="4385056" y="1386110"/>
            <a:ext cx="6804596" cy="3484903"/>
          </a:xfrm>
        </p:spPr>
        <p:txBody>
          <a:bodyPr>
            <a:normAutofit/>
          </a:bodyPr>
          <a:lstStyle/>
          <a:p>
            <a:r>
              <a:rPr lang="en-US" sz="2400" dirty="0">
                <a:latin typeface="Times New Roman" panose="02020603050405020304" pitchFamily="18" charset="0"/>
                <a:cs typeface="Times New Roman" panose="02020603050405020304" pitchFamily="18" charset="0"/>
              </a:rPr>
              <a:t>The table presents the five positive and words with the largest word power weights within each term frequency quintile.</a:t>
            </a:r>
          </a:p>
        </p:txBody>
      </p:sp>
      <p:pic>
        <p:nvPicPr>
          <p:cNvPr id="4" name="Content Placeholder 3">
            <a:extLst>
              <a:ext uri="{FF2B5EF4-FFF2-40B4-BE49-F238E27FC236}">
                <a16:creationId xmlns:a16="http://schemas.microsoft.com/office/drawing/2014/main" id="{13DA24B3-6264-476D-9BE8-A87730305201}"/>
              </a:ext>
            </a:extLst>
          </p:cNvPr>
          <p:cNvPicPr>
            <a:picLocks noChangeAspect="1"/>
          </p:cNvPicPr>
          <p:nvPr/>
        </p:nvPicPr>
        <p:blipFill>
          <a:blip r:embed="rId2"/>
          <a:stretch>
            <a:fillRect/>
          </a:stretch>
        </p:blipFill>
        <p:spPr>
          <a:xfrm>
            <a:off x="4114801" y="2794001"/>
            <a:ext cx="7505060" cy="3109074"/>
          </a:xfrm>
          <a:prstGeom prst="rect">
            <a:avLst/>
          </a:prstGeom>
        </p:spPr>
      </p:pic>
    </p:spTree>
    <p:extLst>
      <p:ext uri="{BB962C8B-B14F-4D97-AF65-F5344CB8AC3E}">
        <p14:creationId xmlns:p14="http://schemas.microsoft.com/office/powerpoint/2010/main" val="2657416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89D27-C355-4577-9D92-6097050BF5B8}"/>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Results: Determinants of tone </a:t>
            </a:r>
            <a:endParaRPr lang="zh-CN" altLang="en-US" dirty="0">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B970C15D-FB87-4709-8D9C-43A2F0497A8F}"/>
              </a:ext>
            </a:extLst>
          </p:cNvPr>
          <p:cNvPicPr>
            <a:picLocks noGrp="1" noChangeAspect="1"/>
          </p:cNvPicPr>
          <p:nvPr>
            <p:ph idx="1"/>
          </p:nvPr>
        </p:nvPicPr>
        <p:blipFill>
          <a:blip r:embed="rId2"/>
          <a:stretch>
            <a:fillRect/>
          </a:stretch>
        </p:blipFill>
        <p:spPr>
          <a:xfrm>
            <a:off x="2592925" y="1493521"/>
            <a:ext cx="7260904" cy="1037272"/>
          </a:xfrm>
          <a:prstGeom prst="rect">
            <a:avLst/>
          </a:prstGeom>
        </p:spPr>
      </p:pic>
      <p:sp>
        <p:nvSpPr>
          <p:cNvPr id="5" name="Rectangle 4">
            <a:extLst>
              <a:ext uri="{FF2B5EF4-FFF2-40B4-BE49-F238E27FC236}">
                <a16:creationId xmlns:a16="http://schemas.microsoft.com/office/drawing/2014/main" id="{5230C0F8-DBB5-4D68-92D4-773676168806}"/>
              </a:ext>
            </a:extLst>
          </p:cNvPr>
          <p:cNvSpPr/>
          <p:nvPr/>
        </p:nvSpPr>
        <p:spPr>
          <a:xfrm>
            <a:off x="2592924" y="2774141"/>
            <a:ext cx="8765955" cy="3693319"/>
          </a:xfrm>
          <a:prstGeom prst="rect">
            <a:avLst/>
          </a:prstGeom>
        </p:spPr>
        <p:txBody>
          <a:bodyPr wrap="square">
            <a:spAutoFit/>
          </a:bodyPr>
          <a:lstStyle/>
          <a:p>
            <a:r>
              <a:rPr lang="en-US" altLang="zh-CN" b="1" dirty="0">
                <a:latin typeface="Times New Roman" panose="02020603050405020304" pitchFamily="18" charset="0"/>
                <a:cs typeface="Times New Roman" panose="02020603050405020304" pitchFamily="18" charset="0"/>
              </a:rPr>
              <a:t>Size:</a:t>
            </a:r>
            <a:r>
              <a:rPr lang="en-US" altLang="zh-CN" dirty="0">
                <a:latin typeface="Times New Roman" panose="02020603050405020304" pitchFamily="18" charset="0"/>
                <a:cs typeface="Times New Roman" panose="02020603050405020304" pitchFamily="18" charset="0"/>
              </a:rPr>
              <a:t> Natural logarithm of the market capitalization of equity at the end of the month before the 10-K filing date</a:t>
            </a:r>
          </a:p>
          <a:p>
            <a:r>
              <a:rPr lang="en-US" altLang="zh-CN" b="1" dirty="0">
                <a:latin typeface="Times New Roman" panose="02020603050405020304" pitchFamily="18" charset="0"/>
                <a:cs typeface="Times New Roman" panose="02020603050405020304" pitchFamily="18" charset="0"/>
              </a:rPr>
              <a:t>BM:</a:t>
            </a:r>
            <a:r>
              <a:rPr lang="en-US" altLang="zh-CN" dirty="0">
                <a:latin typeface="Times New Roman" panose="02020603050405020304" pitchFamily="18" charset="0"/>
                <a:cs typeface="Times New Roman" panose="02020603050405020304" pitchFamily="18" charset="0"/>
              </a:rPr>
              <a:t> Ratio of the book value of equity as of the fiscal year end in the 10-K</a:t>
            </a:r>
          </a:p>
          <a:p>
            <a:r>
              <a:rPr lang="en-US" altLang="zh-CN" b="1" dirty="0">
                <a:latin typeface="Times New Roman" panose="02020603050405020304" pitchFamily="18" charset="0"/>
                <a:cs typeface="Times New Roman" panose="02020603050405020304" pitchFamily="18" charset="0"/>
              </a:rPr>
              <a:t>Volatility:</a:t>
            </a:r>
            <a:r>
              <a:rPr lang="en-US" altLang="zh-CN" dirty="0">
                <a:latin typeface="Times New Roman" panose="02020603050405020304" pitchFamily="18" charset="0"/>
                <a:cs typeface="Times New Roman" panose="02020603050405020304" pitchFamily="18" charset="0"/>
              </a:rPr>
              <a:t> Standard deviation of the firm-specific component of returns estimated using up to 60months of data as of the end of the month before the filing date. </a:t>
            </a:r>
          </a:p>
          <a:p>
            <a:r>
              <a:rPr lang="en-US" altLang="zh-CN" b="1" dirty="0">
                <a:latin typeface="Times New Roman" panose="02020603050405020304" pitchFamily="18" charset="0"/>
                <a:cs typeface="Times New Roman" panose="02020603050405020304" pitchFamily="18" charset="0"/>
              </a:rPr>
              <a:t>Turnover:</a:t>
            </a:r>
            <a:r>
              <a:rPr lang="en-US" altLang="zh-CN" dirty="0">
                <a:latin typeface="Times New Roman" panose="02020603050405020304" pitchFamily="18" charset="0"/>
                <a:cs typeface="Times New Roman" panose="02020603050405020304" pitchFamily="18" charset="0"/>
              </a:rPr>
              <a:t> Natural logarithm of the number of shares traded during the period from 6 to252 trading days before the filing date divided by the number of shares outstanding on the filing date. </a:t>
            </a:r>
          </a:p>
          <a:p>
            <a:r>
              <a:rPr lang="en-US" altLang="zh-CN" b="1" dirty="0" err="1">
                <a:latin typeface="Times New Roman" panose="02020603050405020304" pitchFamily="18" charset="0"/>
                <a:cs typeface="Times New Roman" panose="02020603050405020304" pitchFamily="18" charset="0"/>
              </a:rPr>
              <a:t>EADRet</a:t>
            </a:r>
            <a:r>
              <a:rPr lang="en-US" altLang="zh-CN" b="1"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 Return over the three-day window[t-1, t+1] around the latest earnings announcement date minus the CRSP value-weight index return over the same period.</a:t>
            </a:r>
          </a:p>
          <a:p>
            <a:r>
              <a:rPr lang="en-US" altLang="zh-CN" b="1" dirty="0">
                <a:latin typeface="Times New Roman" panose="02020603050405020304" pitchFamily="18" charset="0"/>
                <a:cs typeface="Times New Roman" panose="02020603050405020304" pitchFamily="18" charset="0"/>
              </a:rPr>
              <a:t>Accruals:</a:t>
            </a:r>
            <a:r>
              <a:rPr lang="en-US" altLang="zh-CN" dirty="0">
                <a:latin typeface="Times New Roman" panose="02020603050405020304" pitchFamily="18" charset="0"/>
                <a:cs typeface="Times New Roman" panose="02020603050405020304" pitchFamily="18" charset="0"/>
              </a:rPr>
              <a:t> One-year change in current assets excluding cash minus change in current liabilities excluding long-term debt in current liabilities and taxes payables minus depreciation divided by average Total assets.</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2438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18D56-BDE8-499D-9B4B-F12C84988181}"/>
              </a:ext>
            </a:extLst>
          </p:cNvPr>
          <p:cNvSpPr>
            <a:spLocks noGrp="1"/>
          </p:cNvSpPr>
          <p:nvPr>
            <p:ph type="title"/>
          </p:nvPr>
        </p:nvSpPr>
        <p:spPr/>
        <p:txBody>
          <a:bodyPr/>
          <a:lstStyle/>
          <a:p>
            <a:r>
              <a:rPr lang="en-US" altLang="zh-CN" dirty="0">
                <a:solidFill>
                  <a:prstClr val="black">
                    <a:lumMod val="85000"/>
                    <a:lumOff val="15000"/>
                  </a:prstClr>
                </a:solidFill>
                <a:latin typeface="Times New Roman" panose="02020603050405020304" pitchFamily="18" charset="0"/>
                <a:cs typeface="Times New Roman" panose="02020603050405020304" pitchFamily="18" charset="0"/>
              </a:rPr>
              <a:t>Results: Determinants of tone </a:t>
            </a:r>
            <a:endParaRPr lang="zh-CN" altLang="en-US" dirty="0"/>
          </a:p>
        </p:txBody>
      </p:sp>
      <p:pic>
        <p:nvPicPr>
          <p:cNvPr id="4" name="Content Placeholder 3">
            <a:extLst>
              <a:ext uri="{FF2B5EF4-FFF2-40B4-BE49-F238E27FC236}">
                <a16:creationId xmlns:a16="http://schemas.microsoft.com/office/drawing/2014/main" id="{F0EF2A57-BDF8-48A1-8B06-B4C7FAF9DB7F}"/>
              </a:ext>
            </a:extLst>
          </p:cNvPr>
          <p:cNvPicPr>
            <a:picLocks noGrp="1" noChangeAspect="1"/>
          </p:cNvPicPr>
          <p:nvPr>
            <p:ph idx="1"/>
          </p:nvPr>
        </p:nvPicPr>
        <p:blipFill>
          <a:blip r:embed="rId2"/>
          <a:stretch>
            <a:fillRect/>
          </a:stretch>
        </p:blipFill>
        <p:spPr>
          <a:xfrm>
            <a:off x="2149503" y="1905000"/>
            <a:ext cx="7892993" cy="3802697"/>
          </a:xfrm>
          <a:prstGeom prst="rect">
            <a:avLst/>
          </a:prstGeom>
        </p:spPr>
      </p:pic>
    </p:spTree>
    <p:extLst>
      <p:ext uri="{BB962C8B-B14F-4D97-AF65-F5344CB8AC3E}">
        <p14:creationId xmlns:p14="http://schemas.microsoft.com/office/powerpoint/2010/main" val="2739735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FFB8B1C6-5FDA-4B4A-8B36-939B5749AF87}"/>
              </a:ext>
            </a:extLst>
          </p:cNvPr>
          <p:cNvPicPr>
            <a:picLocks noGrp="1" noChangeAspect="1"/>
          </p:cNvPicPr>
          <p:nvPr>
            <p:ph idx="1"/>
          </p:nvPr>
        </p:nvPicPr>
        <p:blipFill>
          <a:blip r:embed="rId2"/>
          <a:stretch>
            <a:fillRect/>
          </a:stretch>
        </p:blipFill>
        <p:spPr>
          <a:xfrm>
            <a:off x="4407009" y="507794"/>
            <a:ext cx="7302915" cy="1513522"/>
          </a:xfrm>
          <a:prstGeom prst="rect">
            <a:avLst/>
          </a:prstGeom>
        </p:spPr>
      </p:pic>
      <p:pic>
        <p:nvPicPr>
          <p:cNvPr id="8" name="Picture 7">
            <a:extLst>
              <a:ext uri="{FF2B5EF4-FFF2-40B4-BE49-F238E27FC236}">
                <a16:creationId xmlns:a16="http://schemas.microsoft.com/office/drawing/2014/main" id="{4F94DA53-79FD-4E05-89B2-D93BB7CB86C4}"/>
              </a:ext>
            </a:extLst>
          </p:cNvPr>
          <p:cNvPicPr>
            <a:picLocks noChangeAspect="1"/>
          </p:cNvPicPr>
          <p:nvPr/>
        </p:nvPicPr>
        <p:blipFill>
          <a:blip r:embed="rId3"/>
          <a:stretch>
            <a:fillRect/>
          </a:stretch>
        </p:blipFill>
        <p:spPr>
          <a:xfrm>
            <a:off x="4407008" y="2021316"/>
            <a:ext cx="7302915" cy="4414552"/>
          </a:xfrm>
          <a:prstGeom prst="rect">
            <a:avLst/>
          </a:prstGeom>
        </p:spPr>
      </p:pic>
      <p:sp>
        <p:nvSpPr>
          <p:cNvPr id="9" name="Title 1">
            <a:extLst>
              <a:ext uri="{FF2B5EF4-FFF2-40B4-BE49-F238E27FC236}">
                <a16:creationId xmlns:a16="http://schemas.microsoft.com/office/drawing/2014/main" id="{DB007541-0829-4195-82E2-C07F6E3011BA}"/>
              </a:ext>
            </a:extLst>
          </p:cNvPr>
          <p:cNvSpPr txBox="1">
            <a:spLocks/>
          </p:cNvSpPr>
          <p:nvPr/>
        </p:nvSpPr>
        <p:spPr>
          <a:xfrm>
            <a:off x="949437" y="1520222"/>
            <a:ext cx="3348244" cy="270837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ltLang="zh-CN" dirty="0">
                <a:solidFill>
                  <a:prstClr val="black">
                    <a:lumMod val="85000"/>
                    <a:lumOff val="15000"/>
                  </a:prstClr>
                </a:solidFill>
                <a:latin typeface="Times New Roman" panose="02020603050405020304" pitchFamily="18" charset="0"/>
                <a:cs typeface="Times New Roman" panose="02020603050405020304" pitchFamily="18" charset="0"/>
              </a:rPr>
              <a:t>Results: Determinants of tone </a:t>
            </a:r>
            <a:endParaRPr lang="zh-CN" altLang="en-US" dirty="0"/>
          </a:p>
        </p:txBody>
      </p:sp>
    </p:spTree>
    <p:extLst>
      <p:ext uri="{BB962C8B-B14F-4D97-AF65-F5344CB8AC3E}">
        <p14:creationId xmlns:p14="http://schemas.microsoft.com/office/powerpoint/2010/main" val="369148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18C2-57A0-4227-BD8B-FD27D47DE86F}"/>
              </a:ext>
            </a:extLst>
          </p:cNvPr>
          <p:cNvSpPr>
            <a:spLocks noGrp="1"/>
          </p:cNvSpPr>
          <p:nvPr>
            <p:ph type="title"/>
          </p:nvPr>
        </p:nvSpPr>
        <p:spPr/>
        <p:txBody>
          <a:bodyPr>
            <a:normAutofit/>
          </a:bodyPr>
          <a:lstStyle/>
          <a:p>
            <a:r>
              <a:rPr lang="en-US" altLang="zh-CN" dirty="0">
                <a:solidFill>
                  <a:prstClr val="black">
                    <a:lumMod val="85000"/>
                    <a:lumOff val="15000"/>
                  </a:prstClr>
                </a:solidFill>
                <a:latin typeface="Times New Roman" panose="02020603050405020304" pitchFamily="18" charset="0"/>
                <a:cs typeface="Times New Roman" panose="02020603050405020304" pitchFamily="18" charset="0"/>
              </a:rPr>
              <a:t>Results: </a:t>
            </a:r>
            <a:r>
              <a:rPr lang="en-US" altLang="zh-CN" dirty="0">
                <a:latin typeface="Times New Roman" panose="02020603050405020304" pitchFamily="18" charset="0"/>
                <a:cs typeface="Times New Roman" panose="02020603050405020304" pitchFamily="18" charset="0"/>
              </a:rPr>
              <a:t>Combined lexicons</a:t>
            </a:r>
            <a:endParaRPr lang="zh-CN" altLang="en-US" dirty="0">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CE963FFF-FE1D-4FDA-8AE6-05D7C833F235}"/>
              </a:ext>
            </a:extLst>
          </p:cNvPr>
          <p:cNvPicPr>
            <a:picLocks noGrp="1" noChangeAspect="1"/>
          </p:cNvPicPr>
          <p:nvPr>
            <p:ph idx="1"/>
          </p:nvPr>
        </p:nvPicPr>
        <p:blipFill>
          <a:blip r:embed="rId2"/>
          <a:stretch>
            <a:fillRect/>
          </a:stretch>
        </p:blipFill>
        <p:spPr>
          <a:xfrm>
            <a:off x="2592925" y="1437275"/>
            <a:ext cx="6200205" cy="3778250"/>
          </a:xfrm>
          <a:prstGeom prst="rect">
            <a:avLst/>
          </a:prstGeom>
        </p:spPr>
      </p:pic>
      <p:sp>
        <p:nvSpPr>
          <p:cNvPr id="5" name="Rectangle 4">
            <a:extLst>
              <a:ext uri="{FF2B5EF4-FFF2-40B4-BE49-F238E27FC236}">
                <a16:creationId xmlns:a16="http://schemas.microsoft.com/office/drawing/2014/main" id="{6CE4D83A-0B98-4ACC-A8FC-B538C058BDCF}"/>
              </a:ext>
            </a:extLst>
          </p:cNvPr>
          <p:cNvSpPr/>
          <p:nvPr/>
        </p:nvSpPr>
        <p:spPr>
          <a:xfrm>
            <a:off x="2509520" y="5328196"/>
            <a:ext cx="7559040" cy="1200329"/>
          </a:xfrm>
          <a:prstGeom prst="rect">
            <a:avLst/>
          </a:prstGeom>
        </p:spPr>
        <p:txBody>
          <a:bodyPr wrap="square">
            <a:spAutoFit/>
          </a:bodyPr>
          <a:lstStyle/>
          <a:p>
            <a:r>
              <a:rPr lang="en-US" altLang="zh-CN" sz="2400" dirty="0">
                <a:latin typeface="Times New Roman" panose="02020603050405020304" pitchFamily="18" charset="0"/>
                <a:cs typeface="Times New Roman" panose="02020603050405020304" pitchFamily="18" charset="0"/>
              </a:rPr>
              <a:t>Their approach removes much of the subjectivity inherent in compiling lexicons composed of words with positive or negative connotations</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8894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9FE63-7AF7-4C66-9409-28440F6BF282}"/>
              </a:ext>
            </a:extLst>
          </p:cNvPr>
          <p:cNvSpPr>
            <a:spLocks noGrp="1"/>
          </p:cNvSpPr>
          <p:nvPr>
            <p:ph type="title"/>
          </p:nvPr>
        </p:nvSpPr>
        <p:spPr/>
        <p:txBody>
          <a:bodyPr/>
          <a:lstStyle/>
          <a:p>
            <a:r>
              <a:rPr lang="en-US" altLang="zh-CN" dirty="0">
                <a:solidFill>
                  <a:prstClr val="black">
                    <a:lumMod val="85000"/>
                    <a:lumOff val="15000"/>
                  </a:prstClr>
                </a:solidFill>
                <a:latin typeface="Times New Roman" panose="02020603050405020304" pitchFamily="18" charset="0"/>
                <a:cs typeface="Times New Roman" panose="02020603050405020304" pitchFamily="18" charset="0"/>
              </a:rPr>
              <a:t>Results: </a:t>
            </a:r>
            <a:r>
              <a:rPr lang="en-US" altLang="zh-CN" dirty="0">
                <a:latin typeface="Times New Roman" panose="02020603050405020304" pitchFamily="18" charset="0"/>
                <a:cs typeface="Times New Roman" panose="02020603050405020304" pitchFamily="18" charset="0"/>
              </a:rPr>
              <a:t>Completeness of word list </a:t>
            </a:r>
            <a:endParaRPr lang="zh-CN" altLang="en-US" dirty="0">
              <a:latin typeface="Times New Roman" panose="02020603050405020304" pitchFamily="18" charset="0"/>
              <a:cs typeface="Times New Roman" panose="02020603050405020304" pitchFamily="18" charset="0"/>
            </a:endParaRPr>
          </a:p>
        </p:txBody>
      </p:sp>
      <p:pic>
        <p:nvPicPr>
          <p:cNvPr id="4" name="Content Placeholder 3">
            <a:extLst>
              <a:ext uri="{FF2B5EF4-FFF2-40B4-BE49-F238E27FC236}">
                <a16:creationId xmlns:a16="http://schemas.microsoft.com/office/drawing/2014/main" id="{52BEC942-C1DA-44C4-B56A-FDF1C7DE96EB}"/>
              </a:ext>
            </a:extLst>
          </p:cNvPr>
          <p:cNvPicPr>
            <a:picLocks noGrp="1" noChangeAspect="1"/>
          </p:cNvPicPr>
          <p:nvPr>
            <p:ph idx="1"/>
          </p:nvPr>
        </p:nvPicPr>
        <p:blipFill>
          <a:blip r:embed="rId2"/>
          <a:stretch>
            <a:fillRect/>
          </a:stretch>
        </p:blipFill>
        <p:spPr>
          <a:xfrm>
            <a:off x="2592925" y="1371600"/>
            <a:ext cx="4984916" cy="3778250"/>
          </a:xfrm>
          <a:prstGeom prst="rect">
            <a:avLst/>
          </a:prstGeom>
        </p:spPr>
      </p:pic>
      <p:sp>
        <p:nvSpPr>
          <p:cNvPr id="5" name="Rectangle 4">
            <a:extLst>
              <a:ext uri="{FF2B5EF4-FFF2-40B4-BE49-F238E27FC236}">
                <a16:creationId xmlns:a16="http://schemas.microsoft.com/office/drawing/2014/main" id="{90D28892-3287-42EA-82DF-DF8CC4C056AE}"/>
              </a:ext>
            </a:extLst>
          </p:cNvPr>
          <p:cNvSpPr/>
          <p:nvPr/>
        </p:nvSpPr>
        <p:spPr>
          <a:xfrm>
            <a:off x="2468880" y="5158676"/>
            <a:ext cx="8270240" cy="1569660"/>
          </a:xfrm>
          <a:prstGeom prst="rect">
            <a:avLst/>
          </a:prstGeom>
        </p:spPr>
        <p:txBody>
          <a:bodyPr wrap="square">
            <a:spAutoFit/>
          </a:bodyPr>
          <a:lstStyle/>
          <a:p>
            <a:r>
              <a:rPr lang="en-US" altLang="zh-CN" sz="2400" dirty="0">
                <a:latin typeface="Times New Roman" panose="02020603050405020304" pitchFamily="18" charset="0"/>
                <a:cs typeface="Times New Roman" panose="02020603050405020304" pitchFamily="18" charset="0"/>
              </a:rPr>
              <a:t>Their term weighting measure reliably quantifies tone even when presented with an incomplete word list, which in turn shows that the choice of term weighting scheme is at least as important as the completeness of the lexicon</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157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22E10-B5DE-4258-8093-074DE72DA42B}"/>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Timeliness of market reaction to tone</a:t>
            </a:r>
            <a:endParaRPr lang="zh-CN" alt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E18D39BD-5F7C-4A7B-80B8-B2DF89AABE78}"/>
              </a:ext>
            </a:extLst>
          </p:cNvPr>
          <p:cNvPicPr>
            <a:picLocks noChangeAspect="1"/>
          </p:cNvPicPr>
          <p:nvPr/>
        </p:nvPicPr>
        <p:blipFill>
          <a:blip r:embed="rId2"/>
          <a:stretch>
            <a:fillRect/>
          </a:stretch>
        </p:blipFill>
        <p:spPr>
          <a:xfrm>
            <a:off x="2589211" y="1457325"/>
            <a:ext cx="3971317" cy="676275"/>
          </a:xfrm>
          <a:prstGeom prst="rect">
            <a:avLst/>
          </a:prstGeom>
        </p:spPr>
      </p:pic>
      <p:pic>
        <p:nvPicPr>
          <p:cNvPr id="5" name="Picture 4">
            <a:extLst>
              <a:ext uri="{FF2B5EF4-FFF2-40B4-BE49-F238E27FC236}">
                <a16:creationId xmlns:a16="http://schemas.microsoft.com/office/drawing/2014/main" id="{02A150A0-5142-473D-BD5C-54064662E39F}"/>
              </a:ext>
            </a:extLst>
          </p:cNvPr>
          <p:cNvPicPr>
            <a:picLocks noChangeAspect="1"/>
          </p:cNvPicPr>
          <p:nvPr/>
        </p:nvPicPr>
        <p:blipFill>
          <a:blip r:embed="rId3"/>
          <a:stretch>
            <a:fillRect/>
          </a:stretch>
        </p:blipFill>
        <p:spPr>
          <a:xfrm>
            <a:off x="2589211" y="2133600"/>
            <a:ext cx="8210550" cy="3181350"/>
          </a:xfrm>
          <a:prstGeom prst="rect">
            <a:avLst/>
          </a:prstGeom>
        </p:spPr>
      </p:pic>
      <p:sp>
        <p:nvSpPr>
          <p:cNvPr id="6" name="Rectangle 5">
            <a:extLst>
              <a:ext uri="{FF2B5EF4-FFF2-40B4-BE49-F238E27FC236}">
                <a16:creationId xmlns:a16="http://schemas.microsoft.com/office/drawing/2014/main" id="{3F330444-E8EA-42D0-B607-8C31667522CC}"/>
              </a:ext>
            </a:extLst>
          </p:cNvPr>
          <p:cNvSpPr/>
          <p:nvPr/>
        </p:nvSpPr>
        <p:spPr>
          <a:xfrm>
            <a:off x="2589210" y="5400675"/>
            <a:ext cx="8302309" cy="1384995"/>
          </a:xfrm>
          <a:prstGeom prst="rect">
            <a:avLst/>
          </a:prstGeom>
        </p:spPr>
        <p:txBody>
          <a:bodyPr wrap="square">
            <a:spAutoFit/>
          </a:bodyPr>
          <a:lstStyle/>
          <a:p>
            <a:r>
              <a:rPr lang="en-US" altLang="zh-CN" sz="2800" dirty="0">
                <a:latin typeface="Times New Roman" panose="02020603050405020304" pitchFamily="18" charset="0"/>
                <a:cs typeface="Times New Roman" panose="02020603050405020304" pitchFamily="18" charset="0"/>
              </a:rPr>
              <a:t>These results further reinforce the importance of accurately measuring the tone for fully understanding the timeliness of market’s reaction to document tone</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2438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5D97-1A46-42AF-8210-8675B8C3EB3B}"/>
              </a:ext>
            </a:extLst>
          </p:cNvPr>
          <p:cNvSpPr>
            <a:spLocks noGrp="1"/>
          </p:cNvSpPr>
          <p:nvPr>
            <p:ph type="title"/>
          </p:nvPr>
        </p:nvSpPr>
        <p:spPr>
          <a:xfrm>
            <a:off x="2592925" y="369205"/>
            <a:ext cx="8911687" cy="1280890"/>
          </a:xfrm>
        </p:spPr>
        <p:txBody>
          <a:bodyPr/>
          <a:lstStyle/>
          <a:p>
            <a:r>
              <a:rPr lang="en-US" altLang="zh-CN" dirty="0">
                <a:latin typeface="Times New Roman" panose="02020603050405020304" pitchFamily="18" charset="0"/>
                <a:cs typeface="Times New Roman" panose="02020603050405020304" pitchFamily="18" charset="0"/>
              </a:rPr>
              <a:t>Tone of IPO prospectus and underpricing</a:t>
            </a:r>
            <a:endParaRPr lang="zh-CN" alt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CE50C94-1A96-49DF-B5DC-981FDB57B569}"/>
              </a:ext>
            </a:extLst>
          </p:cNvPr>
          <p:cNvPicPr>
            <a:picLocks noChangeAspect="1"/>
          </p:cNvPicPr>
          <p:nvPr/>
        </p:nvPicPr>
        <p:blipFill>
          <a:blip r:embed="rId2"/>
          <a:stretch>
            <a:fillRect/>
          </a:stretch>
        </p:blipFill>
        <p:spPr>
          <a:xfrm>
            <a:off x="2592925" y="1202420"/>
            <a:ext cx="4657725" cy="895350"/>
          </a:xfrm>
          <a:prstGeom prst="rect">
            <a:avLst/>
          </a:prstGeom>
        </p:spPr>
      </p:pic>
      <p:pic>
        <p:nvPicPr>
          <p:cNvPr id="5" name="Picture 4">
            <a:extLst>
              <a:ext uri="{FF2B5EF4-FFF2-40B4-BE49-F238E27FC236}">
                <a16:creationId xmlns:a16="http://schemas.microsoft.com/office/drawing/2014/main" id="{3F404511-7D85-46FD-958C-E5CA3D6070AE}"/>
              </a:ext>
            </a:extLst>
          </p:cNvPr>
          <p:cNvPicPr>
            <a:picLocks noChangeAspect="1"/>
          </p:cNvPicPr>
          <p:nvPr/>
        </p:nvPicPr>
        <p:blipFill>
          <a:blip r:embed="rId3"/>
          <a:stretch>
            <a:fillRect/>
          </a:stretch>
        </p:blipFill>
        <p:spPr>
          <a:xfrm>
            <a:off x="2592925" y="2097770"/>
            <a:ext cx="8305800" cy="3438525"/>
          </a:xfrm>
          <a:prstGeom prst="rect">
            <a:avLst/>
          </a:prstGeom>
        </p:spPr>
      </p:pic>
      <p:sp>
        <p:nvSpPr>
          <p:cNvPr id="6" name="Rectangle 5">
            <a:extLst>
              <a:ext uri="{FF2B5EF4-FFF2-40B4-BE49-F238E27FC236}">
                <a16:creationId xmlns:a16="http://schemas.microsoft.com/office/drawing/2014/main" id="{9CC6C84D-AA27-44A6-8197-8619890C5EE5}"/>
              </a:ext>
            </a:extLst>
          </p:cNvPr>
          <p:cNvSpPr/>
          <p:nvPr/>
        </p:nvSpPr>
        <p:spPr>
          <a:xfrm>
            <a:off x="1385252" y="5536295"/>
            <a:ext cx="10119360" cy="1200329"/>
          </a:xfrm>
          <a:prstGeom prst="rect">
            <a:avLst/>
          </a:prstGeom>
        </p:spPr>
        <p:txBody>
          <a:bodyPr wrap="square">
            <a:spAutoFit/>
          </a:bodyPr>
          <a:lstStyle/>
          <a:p>
            <a:r>
              <a:rPr lang="en-US" altLang="zh-CN" sz="2400" dirty="0">
                <a:latin typeface="Times New Roman" panose="02020603050405020304" pitchFamily="18" charset="0"/>
                <a:cs typeface="Times New Roman" panose="02020603050405020304" pitchFamily="18" charset="0"/>
              </a:rPr>
              <a:t>The results support the hypothesis that the potential for downside risk is positively related to IPO under pricing. It also indicate that the term weights are useful in quantifying the tone of IPO prospectuses</a:t>
            </a:r>
            <a:endParaRPr lang="zh-CN"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320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B20D4-61C5-4B92-824D-4A51C6E2262D}"/>
              </a:ext>
            </a:extLst>
          </p:cNvPr>
          <p:cNvSpPr>
            <a:spLocks noGrp="1"/>
          </p:cNvSpPr>
          <p:nvPr>
            <p:ph type="title"/>
          </p:nvPr>
        </p:nvSpPr>
        <p:spPr>
          <a:xfrm>
            <a:off x="2592925" y="735870"/>
            <a:ext cx="8911687" cy="1280890"/>
          </a:xfrm>
        </p:spPr>
        <p:txBody>
          <a:bodyPr/>
          <a:lstStyle/>
          <a:p>
            <a:r>
              <a:rPr lang="en-US" altLang="zh-CN" dirty="0">
                <a:latin typeface="Times New Roman" panose="02020603050405020304" pitchFamily="18" charset="0"/>
                <a:cs typeface="Times New Roman" panose="02020603050405020304" pitchFamily="18" charset="0"/>
              </a:rPr>
              <a:t>Discussion</a:t>
            </a:r>
            <a:endParaRPr lang="zh-CN" alt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FFD00F1-A1BC-4B10-88F8-3E7A0293B17E}"/>
              </a:ext>
            </a:extLst>
          </p:cNvPr>
          <p:cNvSpPr>
            <a:spLocks noGrp="1"/>
          </p:cNvSpPr>
          <p:nvPr>
            <p:ph idx="1"/>
          </p:nvPr>
        </p:nvSpPr>
        <p:spPr>
          <a:xfrm>
            <a:off x="2172652" y="2184400"/>
            <a:ext cx="8915400" cy="3777622"/>
          </a:xfrm>
        </p:spPr>
        <p:txBody>
          <a:bodyPr/>
          <a:lstStyle/>
          <a:p>
            <a:pPr marL="0" indent="0">
              <a:buNone/>
            </a:pPr>
            <a:r>
              <a:rPr lang="en-US" altLang="zh-CN" sz="3200" dirty="0">
                <a:latin typeface="Times New Roman" panose="02020603050405020304" pitchFamily="18" charset="0"/>
                <a:cs typeface="Times New Roman" panose="02020603050405020304" pitchFamily="18" charset="0"/>
              </a:rPr>
              <a:t>1. Will data incompleteness affect the result?</a:t>
            </a:r>
          </a:p>
          <a:p>
            <a:pPr marL="0" indent="0">
              <a:buNone/>
            </a:pPr>
            <a:endParaRPr lang="en-US" altLang="zh-CN" sz="3200" dirty="0">
              <a:latin typeface="Times New Roman" panose="02020603050405020304" pitchFamily="18" charset="0"/>
              <a:cs typeface="Times New Roman" panose="02020603050405020304" pitchFamily="18" charset="0"/>
            </a:endParaRPr>
          </a:p>
          <a:p>
            <a:pPr marL="0" indent="0">
              <a:buNone/>
            </a:pPr>
            <a:r>
              <a:rPr lang="en-US" altLang="zh-CN" sz="3200" dirty="0">
                <a:latin typeface="Times New Roman" panose="02020603050405020304" pitchFamily="18" charset="0"/>
                <a:cs typeface="Times New Roman" panose="02020603050405020304" pitchFamily="18" charset="0"/>
              </a:rPr>
              <a:t>2. Is it appropriate to assuming linear relationships?</a:t>
            </a:r>
          </a:p>
          <a:p>
            <a:pPr marL="0" indent="0">
              <a:buNone/>
            </a:pPr>
            <a:endParaRPr lang="en-US" altLang="zh-CN" dirty="0"/>
          </a:p>
          <a:p>
            <a:pPr marL="0" indent="0">
              <a:buNone/>
            </a:pPr>
            <a:endParaRPr lang="zh-CN" altLang="en-US" dirty="0"/>
          </a:p>
        </p:txBody>
      </p:sp>
    </p:spTree>
    <p:extLst>
      <p:ext uri="{BB962C8B-B14F-4D97-AF65-F5344CB8AC3E}">
        <p14:creationId xmlns:p14="http://schemas.microsoft.com/office/powerpoint/2010/main" val="43020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79B4B-7DF6-41DA-ADCE-21DB421914C6}"/>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Outline</a:t>
            </a:r>
            <a:endParaRPr lang="zh-CN" alt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525B2DC-E976-49F1-9619-578C4E28CFA3}"/>
              </a:ext>
            </a:extLst>
          </p:cNvPr>
          <p:cNvSpPr>
            <a:spLocks noGrp="1"/>
          </p:cNvSpPr>
          <p:nvPr>
            <p:ph idx="1"/>
          </p:nvPr>
        </p:nvSpPr>
        <p:spPr>
          <a:xfrm>
            <a:off x="2589212" y="1665514"/>
            <a:ext cx="8915400" cy="4245708"/>
          </a:xfrm>
        </p:spPr>
        <p:txBody>
          <a:bodyPr>
            <a:noAutofit/>
          </a:bodyPr>
          <a:lstStyle/>
          <a:p>
            <a:r>
              <a:rPr lang="en-US" altLang="zh-CN" sz="2800" dirty="0">
                <a:latin typeface="Times New Roman" panose="02020603050405020304" pitchFamily="18" charset="0"/>
                <a:cs typeface="Times New Roman" panose="02020603050405020304" pitchFamily="18" charset="0"/>
              </a:rPr>
              <a:t>Introduction of content analysis</a:t>
            </a:r>
          </a:p>
          <a:p>
            <a:r>
              <a:rPr lang="en-US" altLang="zh-CN" sz="2800" dirty="0">
                <a:latin typeface="Times New Roman" panose="02020603050405020304" pitchFamily="18" charset="0"/>
                <a:cs typeface="Times New Roman" panose="02020603050405020304" pitchFamily="18" charset="0"/>
              </a:rPr>
              <a:t>Methodology</a:t>
            </a:r>
          </a:p>
          <a:p>
            <a:r>
              <a:rPr lang="en-US" altLang="zh-CN" sz="2800" dirty="0">
                <a:latin typeface="Times New Roman" panose="02020603050405020304" pitchFamily="18" charset="0"/>
                <a:cs typeface="Times New Roman" panose="02020603050405020304" pitchFamily="18" charset="0"/>
              </a:rPr>
              <a:t>Data Source</a:t>
            </a:r>
          </a:p>
          <a:p>
            <a:r>
              <a:rPr lang="en-US" altLang="zh-CN" sz="2800" dirty="0">
                <a:latin typeface="Times New Roman" panose="02020603050405020304" pitchFamily="18" charset="0"/>
                <a:cs typeface="Times New Roman" panose="02020603050405020304" pitchFamily="18" charset="0"/>
              </a:rPr>
              <a:t>Results of empirical tests</a:t>
            </a:r>
          </a:p>
          <a:p>
            <a:r>
              <a:rPr lang="en-US" altLang="zh-CN" sz="2800" dirty="0">
                <a:latin typeface="Times New Roman" panose="02020603050405020304" pitchFamily="18" charset="0"/>
                <a:cs typeface="Times New Roman" panose="02020603050405020304" pitchFamily="18" charset="0"/>
              </a:rPr>
              <a:t>Timeliness of market reaction to the tone of 10-Ks</a:t>
            </a:r>
          </a:p>
          <a:p>
            <a:r>
              <a:rPr lang="en-US" altLang="zh-CN" sz="2800" dirty="0">
                <a:latin typeface="Times New Roman" panose="02020603050405020304" pitchFamily="18" charset="0"/>
                <a:cs typeface="Times New Roman" panose="02020603050405020304" pitchFamily="18" charset="0"/>
              </a:rPr>
              <a:t>Relation between tone of IPO prospectuses and underpricing</a:t>
            </a:r>
          </a:p>
          <a:p>
            <a:r>
              <a:rPr lang="en-US" altLang="zh-CN" sz="2800" dirty="0">
                <a:latin typeface="Times New Roman" panose="02020603050405020304" pitchFamily="18" charset="0"/>
                <a:cs typeface="Times New Roman" panose="02020603050405020304" pitchFamily="18" charset="0"/>
              </a:rPr>
              <a:t>Discussion</a:t>
            </a:r>
          </a:p>
        </p:txBody>
      </p:sp>
    </p:spTree>
    <p:extLst>
      <p:ext uri="{BB962C8B-B14F-4D97-AF65-F5344CB8AC3E}">
        <p14:creationId xmlns:p14="http://schemas.microsoft.com/office/powerpoint/2010/main" val="1988785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7AE65-C53B-4A15-A010-BA14FF0B712A}"/>
              </a:ext>
            </a:extLst>
          </p:cNvPr>
          <p:cNvSpPr>
            <a:spLocks noGrp="1"/>
          </p:cNvSpPr>
          <p:nvPr>
            <p:ph type="title"/>
          </p:nvPr>
        </p:nvSpPr>
        <p:spPr>
          <a:xfrm>
            <a:off x="2589212" y="746030"/>
            <a:ext cx="8911687" cy="1280890"/>
          </a:xfrm>
        </p:spPr>
        <p:txBody>
          <a:bodyPr>
            <a:normAutofit/>
          </a:bodyPr>
          <a:lstStyle/>
          <a:p>
            <a:r>
              <a:rPr lang="en-US" altLang="zh-CN" sz="2800" dirty="0">
                <a:latin typeface="Times New Roman" panose="02020603050405020304" pitchFamily="18" charset="0"/>
                <a:cs typeface="Times New Roman" panose="02020603050405020304" pitchFamily="18" charset="0"/>
              </a:rPr>
              <a:t>Introduction of content analysis</a:t>
            </a:r>
            <a:endParaRPr lang="zh-CN" alt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EEDE6F7-E59B-4266-BD3E-33F857FF2F42}"/>
              </a:ext>
            </a:extLst>
          </p:cNvPr>
          <p:cNvSpPr>
            <a:spLocks noGrp="1"/>
          </p:cNvSpPr>
          <p:nvPr>
            <p:ph idx="1"/>
          </p:nvPr>
        </p:nvSpPr>
        <p:spPr/>
        <p:txBody>
          <a:bodyPr>
            <a:normAutofit fontScale="92500" lnSpcReduction="10000"/>
          </a:bodyPr>
          <a:lstStyle/>
          <a:p>
            <a:r>
              <a:rPr lang="en-US" altLang="zh-CN" sz="2400" dirty="0">
                <a:latin typeface="Times New Roman" panose="02020603050405020304" pitchFamily="18" charset="0"/>
                <a:cs typeface="Times New Roman" panose="02020603050405020304" pitchFamily="18" charset="0"/>
              </a:rPr>
              <a:t>1. Word List</a:t>
            </a:r>
          </a:p>
          <a:p>
            <a:pPr marL="0" indent="0">
              <a:buNone/>
            </a:pPr>
            <a:r>
              <a:rPr lang="en-US" altLang="zh-CN" sz="2400" dirty="0">
                <a:latin typeface="Times New Roman" panose="02020603050405020304" pitchFamily="18" charset="0"/>
                <a:cs typeface="Times New Roman" panose="02020603050405020304" pitchFamily="18" charset="0"/>
              </a:rPr>
              <a:t>	each word is categorized as positive or negative</a:t>
            </a:r>
          </a:p>
          <a:p>
            <a:pPr marL="0" indent="0">
              <a:buNone/>
            </a:pPr>
            <a:endParaRPr lang="en-US" altLang="zh-CN" sz="2400" dirty="0">
              <a:latin typeface="Times New Roman" panose="02020603050405020304" pitchFamily="18" charset="0"/>
              <a:cs typeface="Times New Roman" panose="02020603050405020304" pitchFamily="18" charset="0"/>
            </a:endParaRPr>
          </a:p>
          <a:p>
            <a:r>
              <a:rPr lang="en-US" altLang="zh-CN" sz="2400" dirty="0">
                <a:latin typeface="Times New Roman" panose="02020603050405020304" pitchFamily="18" charset="0"/>
                <a:cs typeface="Times New Roman" panose="02020603050405020304" pitchFamily="18" charset="0"/>
              </a:rPr>
              <a:t>2. Content analysis algorithm</a:t>
            </a:r>
          </a:p>
          <a:p>
            <a:pPr marL="0" indent="0">
              <a:buNone/>
            </a:pPr>
            <a:r>
              <a:rPr lang="en-US" altLang="zh-CN" sz="2400" dirty="0">
                <a:latin typeface="Times New Roman" panose="02020603050405020304" pitchFamily="18" charset="0"/>
                <a:cs typeface="Times New Roman" panose="02020603050405020304" pitchFamily="18" charset="0"/>
              </a:rPr>
              <a:t>	map descriptive content of any document into a quantitative score</a:t>
            </a:r>
          </a:p>
          <a:p>
            <a:pPr marL="0" indent="0">
              <a:buNone/>
            </a:pPr>
            <a:endParaRPr lang="en-US" altLang="zh-CN" dirty="0">
              <a:latin typeface="Times New Roman" panose="02020603050405020304" pitchFamily="18" charset="0"/>
              <a:cs typeface="Times New Roman" panose="02020603050405020304" pitchFamily="18" charset="0"/>
            </a:endParaRPr>
          </a:p>
          <a:p>
            <a:pPr marL="0" indent="0">
              <a:buNone/>
            </a:pPr>
            <a:endParaRPr lang="en-US" altLang="zh-CN" dirty="0">
              <a:latin typeface="Times New Roman" panose="02020603050405020304" pitchFamily="18" charset="0"/>
              <a:cs typeface="Times New Roman" panose="02020603050405020304" pitchFamily="18" charset="0"/>
            </a:endParaRPr>
          </a:p>
          <a:p>
            <a:pPr marL="0" indent="0">
              <a:buNone/>
            </a:pPr>
            <a:r>
              <a:rPr lang="en-US" altLang="zh-CN" sz="2400" dirty="0">
                <a:latin typeface="Times New Roman" panose="02020603050405020304" pitchFamily="18" charset="0"/>
                <a:cs typeface="Times New Roman" panose="02020603050405020304" pitchFamily="18" charset="0"/>
              </a:rPr>
              <a:t>In this paper, it presents a new approach to determine the strength of various words in conveying negative or positive tone</a:t>
            </a:r>
          </a:p>
        </p:txBody>
      </p:sp>
    </p:spTree>
    <p:extLst>
      <p:ext uri="{BB962C8B-B14F-4D97-AF65-F5344CB8AC3E}">
        <p14:creationId xmlns:p14="http://schemas.microsoft.com/office/powerpoint/2010/main" val="3099111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04ED-E82F-47A8-847D-BCA8657963EF}"/>
              </a:ext>
            </a:extLst>
          </p:cNvPr>
          <p:cNvSpPr>
            <a:spLocks noGrp="1"/>
          </p:cNvSpPr>
          <p:nvPr>
            <p:ph type="title"/>
          </p:nvPr>
        </p:nvSpPr>
        <p:spPr/>
        <p:txBody>
          <a:bodyPr/>
          <a:lstStyle/>
          <a:p>
            <a:r>
              <a:rPr lang="en-US" altLang="zh-CN" sz="2800" dirty="0">
                <a:solidFill>
                  <a:prstClr val="black">
                    <a:lumMod val="85000"/>
                    <a:lumOff val="15000"/>
                  </a:prstClr>
                </a:solidFill>
                <a:latin typeface="Times New Roman" panose="02020603050405020304" pitchFamily="18" charset="0"/>
                <a:cs typeface="Times New Roman" panose="02020603050405020304" pitchFamily="18" charset="0"/>
              </a:rPr>
              <a:t>Methodology: define lexicon</a:t>
            </a:r>
            <a:endParaRPr lang="zh-CN" alt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336D572-D111-495A-A318-6330EF2DC656}"/>
              </a:ext>
            </a:extLst>
          </p:cNvPr>
          <p:cNvSpPr>
            <a:spLocks noGrp="1"/>
          </p:cNvSpPr>
          <p:nvPr>
            <p:ph idx="1"/>
          </p:nvPr>
        </p:nvSpPr>
        <p:spPr/>
        <p:txBody>
          <a:bodyPr>
            <a:normAutofit/>
          </a:bodyPr>
          <a:lstStyle/>
          <a:p>
            <a:r>
              <a:rPr lang="en-US" altLang="zh-CN" sz="2000" dirty="0">
                <a:latin typeface="Times New Roman" panose="02020603050405020304" pitchFamily="18" charset="0"/>
                <a:cs typeface="Times New Roman" panose="02020603050405020304" pitchFamily="18" charset="0"/>
              </a:rPr>
              <a:t>They use the negative and positive word lists constructed by </a:t>
            </a:r>
            <a:r>
              <a:rPr lang="en-US" altLang="zh-CN" sz="2000" dirty="0" err="1">
                <a:latin typeface="Times New Roman" panose="02020603050405020304" pitchFamily="18" charset="0"/>
                <a:cs typeface="Times New Roman" panose="02020603050405020304" pitchFamily="18" charset="0"/>
              </a:rPr>
              <a:t>Loughranand</a:t>
            </a:r>
            <a:r>
              <a:rPr lang="en-US" altLang="zh-CN" sz="2000" dirty="0">
                <a:latin typeface="Times New Roman" panose="02020603050405020304" pitchFamily="18" charset="0"/>
                <a:cs typeface="Times New Roman" panose="02020603050405020304" pitchFamily="18" charset="0"/>
              </a:rPr>
              <a:t> McDonald(2011). The LM list contains </a:t>
            </a:r>
            <a:r>
              <a:rPr lang="en-US" altLang="zh-CN" sz="2000" b="1" dirty="0">
                <a:latin typeface="Times New Roman" panose="02020603050405020304" pitchFamily="18" charset="0"/>
                <a:cs typeface="Times New Roman" panose="02020603050405020304" pitchFamily="18" charset="0"/>
              </a:rPr>
              <a:t>353</a:t>
            </a:r>
            <a:r>
              <a:rPr lang="en-US" altLang="zh-CN" sz="2000" dirty="0">
                <a:latin typeface="Times New Roman" panose="02020603050405020304" pitchFamily="18" charset="0"/>
                <a:cs typeface="Times New Roman" panose="02020603050405020304" pitchFamily="18" charset="0"/>
              </a:rPr>
              <a:t> positive words and </a:t>
            </a:r>
            <a:r>
              <a:rPr lang="en-US" altLang="zh-CN" sz="2000" b="1" dirty="0">
                <a:latin typeface="Times New Roman" panose="02020603050405020304" pitchFamily="18" charset="0"/>
                <a:cs typeface="Times New Roman" panose="02020603050405020304" pitchFamily="18" charset="0"/>
              </a:rPr>
              <a:t>2,337</a:t>
            </a:r>
            <a:r>
              <a:rPr lang="en-US" altLang="zh-CN" sz="2000" dirty="0">
                <a:latin typeface="Times New Roman" panose="02020603050405020304" pitchFamily="18" charset="0"/>
                <a:cs typeface="Times New Roman" panose="02020603050405020304" pitchFamily="18" charset="0"/>
              </a:rPr>
              <a:t> negative words. </a:t>
            </a:r>
          </a:p>
          <a:p>
            <a:r>
              <a:rPr lang="en-US" altLang="zh-CN" sz="2000" dirty="0">
                <a:latin typeface="Times New Roman" panose="02020603050405020304" pitchFamily="18" charset="0"/>
                <a:cs typeface="Times New Roman" panose="02020603050405020304" pitchFamily="18" charset="0"/>
              </a:rPr>
              <a:t>In LM list, different inflections of a word are counted as separate words. For example, the word falsify and its inflections falsifies, falsified, falsifying, falsification, and falsifications are all considered as separate words. </a:t>
            </a:r>
          </a:p>
          <a:p>
            <a:r>
              <a:rPr lang="en-US" altLang="zh-CN" sz="2000" dirty="0">
                <a:latin typeface="Times New Roman" panose="02020603050405020304" pitchFamily="18" charset="0"/>
                <a:cs typeface="Times New Roman" panose="02020603050405020304" pitchFamily="18" charset="0"/>
              </a:rPr>
              <a:t>Expect all these inflections to have the same strength and group them together</a:t>
            </a:r>
          </a:p>
          <a:p>
            <a:r>
              <a:rPr lang="en-US" altLang="zh-CN" sz="2000" dirty="0">
                <a:latin typeface="Times New Roman" panose="02020603050405020304" pitchFamily="18" charset="0"/>
                <a:cs typeface="Times New Roman" panose="02020603050405020304" pitchFamily="18" charset="0"/>
              </a:rPr>
              <a:t>In the end, the list reduces to </a:t>
            </a:r>
            <a:r>
              <a:rPr lang="en-US" altLang="zh-CN" sz="2000" b="1" dirty="0">
                <a:latin typeface="Times New Roman" panose="02020603050405020304" pitchFamily="18" charset="0"/>
                <a:cs typeface="Times New Roman" panose="02020603050405020304" pitchFamily="18" charset="0"/>
              </a:rPr>
              <a:t>123</a:t>
            </a:r>
            <a:r>
              <a:rPr lang="en-US" altLang="zh-CN" sz="2000" dirty="0">
                <a:latin typeface="Times New Roman" panose="02020603050405020304" pitchFamily="18" charset="0"/>
                <a:cs typeface="Times New Roman" panose="02020603050405020304" pitchFamily="18" charset="0"/>
              </a:rPr>
              <a:t> positive words and </a:t>
            </a:r>
            <a:r>
              <a:rPr lang="en-US" altLang="zh-CN" sz="2000" b="1" dirty="0">
                <a:latin typeface="Times New Roman" panose="02020603050405020304" pitchFamily="18" charset="0"/>
                <a:cs typeface="Times New Roman" panose="02020603050405020304" pitchFamily="18" charset="0"/>
              </a:rPr>
              <a:t>718</a:t>
            </a:r>
            <a:r>
              <a:rPr lang="en-US" altLang="zh-CN" sz="2000" dirty="0">
                <a:latin typeface="Times New Roman" panose="02020603050405020304" pitchFamily="18" charset="0"/>
                <a:cs typeface="Times New Roman" panose="02020603050405020304" pitchFamily="18" charset="0"/>
              </a:rPr>
              <a:t> negative words. They perform this process manually to ensure no mistakes.</a:t>
            </a:r>
            <a:endParaRPr lang="zh-CN"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53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561A1-40C3-4681-A36B-A6E32FF4631E}"/>
              </a:ext>
            </a:extLst>
          </p:cNvPr>
          <p:cNvSpPr>
            <a:spLocks noGrp="1"/>
          </p:cNvSpPr>
          <p:nvPr>
            <p:ph type="title"/>
          </p:nvPr>
        </p:nvSpPr>
        <p:spPr/>
        <p:txBody>
          <a:bodyPr/>
          <a:lstStyle/>
          <a:p>
            <a:r>
              <a:rPr lang="en-US" altLang="zh-CN" sz="2800" dirty="0">
                <a:latin typeface="Times New Roman" panose="02020603050405020304" pitchFamily="18" charset="0"/>
                <a:cs typeface="Times New Roman" panose="02020603050405020304" pitchFamily="18" charset="0"/>
              </a:rPr>
              <a:t>Methodology: how to map words to score</a:t>
            </a:r>
            <a:br>
              <a:rPr lang="en-US" altLang="zh-CN" dirty="0"/>
            </a:br>
            <a:endParaRPr lang="zh-CN" alt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E3A20A3-ED65-4599-945C-B43EFB06EDE2}"/>
                  </a:ext>
                </a:extLst>
              </p:cNvPr>
              <p:cNvSpPr>
                <a:spLocks noGrp="1"/>
              </p:cNvSpPr>
              <p:nvPr>
                <p:ph idx="1"/>
              </p:nvPr>
            </p:nvSpPr>
            <p:spPr>
              <a:xfrm>
                <a:off x="2589212" y="2164080"/>
                <a:ext cx="8915400" cy="3777622"/>
              </a:xfrm>
            </p:spPr>
            <p:txBody>
              <a:bodyPr/>
              <a:lstStyle/>
              <a:p>
                <a:pPr marL="0" indent="0">
                  <a:buNone/>
                </a:pPr>
                <a14:m>
                  <m:oMathPara xmlns:m="http://schemas.openxmlformats.org/officeDocument/2006/math">
                    <m:oMathParaPr>
                      <m:jc m:val="left"/>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𝑆𝑐𝑜𝑟𝑒</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nary>
                        <m:naryPr>
                          <m:chr m:val="∑"/>
                          <m:ctrlPr>
                            <a:rPr lang="en-US" altLang="zh-CN" b="0" i="1" smtClean="0">
                              <a:latin typeface="Cambria Math" panose="02040503050406030204" pitchFamily="18" charset="0"/>
                            </a:rPr>
                          </m:ctrlPr>
                        </m:naryPr>
                        <m:sub>
                          <m:r>
                            <m:rPr>
                              <m:brk m:alnAt="23"/>
                            </m:rPr>
                            <a:rPr lang="en-US" altLang="zh-CN" b="0" i="1" smtClean="0">
                              <a:latin typeface="Cambria Math" panose="02040503050406030204" pitchFamily="18" charset="0"/>
                            </a:rPr>
                            <m:t>𝑗</m:t>
                          </m:r>
                          <m:r>
                            <a:rPr lang="en-US" altLang="zh-CN" b="0" i="1" smtClean="0">
                              <a:latin typeface="Cambria Math" panose="02040503050406030204" pitchFamily="18" charset="0"/>
                            </a:rPr>
                            <m:t>=1</m:t>
                          </m:r>
                        </m:sub>
                        <m:sup>
                          <m:r>
                            <a:rPr lang="en-US" altLang="zh-CN" b="0" i="1" smtClean="0">
                              <a:latin typeface="Cambria Math" panose="02040503050406030204" pitchFamily="18" charset="0"/>
                            </a:rPr>
                            <m:t>𝐽</m:t>
                          </m:r>
                        </m:sup>
                        <m:e>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𝑊</m:t>
                              </m:r>
                            </m:e>
                            <m:sub>
                              <m:r>
                                <a:rPr lang="en-US" altLang="zh-CN" i="1">
                                  <a:latin typeface="Cambria Math" panose="02040503050406030204" pitchFamily="18" charset="0"/>
                                </a:rPr>
                                <m:t>𝑗</m:t>
                              </m:r>
                            </m:sub>
                          </m:sSub>
                          <m:sSub>
                            <m:sSubPr>
                              <m:ctrlPr>
                                <a:rPr lang="en-US" altLang="zh-CN" i="1">
                                  <a:latin typeface="Cambria Math" panose="02040503050406030204" pitchFamily="18" charset="0"/>
                                </a:rPr>
                              </m:ctrlPr>
                            </m:sSubPr>
                            <m:e>
                              <m:r>
                                <a:rPr lang="en-US" altLang="zh-CN" i="1">
                                  <a:latin typeface="Cambria Math" panose="02040503050406030204" pitchFamily="18" charset="0"/>
                                </a:rPr>
                                <m:t>𝐹</m:t>
                              </m:r>
                            </m:e>
                            <m:sub>
                              <m:r>
                                <a:rPr lang="en-US" altLang="zh-CN" i="1">
                                  <a:latin typeface="Cambria Math" panose="02040503050406030204" pitchFamily="18" charset="0"/>
                                </a:rPr>
                                <m:t>𝑖</m:t>
                              </m:r>
                              <m:r>
                                <a:rPr lang="en-US" altLang="zh-CN" i="1">
                                  <a:latin typeface="Cambria Math" panose="02040503050406030204" pitchFamily="18" charset="0"/>
                                </a:rPr>
                                <m:t>,</m:t>
                              </m:r>
                              <m:r>
                                <a:rPr lang="en-US" altLang="zh-CN" i="1">
                                  <a:latin typeface="Cambria Math" panose="02040503050406030204" pitchFamily="18" charset="0"/>
                                </a:rPr>
                                <m:t>𝑗</m:t>
                              </m:r>
                            </m:sub>
                          </m:sSub>
                          <m:r>
                            <a:rPr lang="en-US" altLang="zh-CN" i="1">
                              <a:latin typeface="Cambria Math" panose="02040503050406030204" pitchFamily="18" charset="0"/>
                            </a:rPr>
                            <m:t>)</m:t>
                          </m:r>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rPr>
                                  </m:ctrlPr>
                                </m:sSubPr>
                                <m:e>
                                  <m:r>
                                    <a:rPr lang="en-US" altLang="zh-CN" i="1">
                                      <a:latin typeface="Cambria Math" panose="02040503050406030204" pitchFamily="18" charset="0"/>
                                    </a:rPr>
                                    <m:t>𝑎</m:t>
                                  </m:r>
                                </m:e>
                                <m:sub>
                                  <m:r>
                                    <a:rPr lang="en-US" altLang="zh-CN" i="1">
                                      <a:latin typeface="Cambria Math" panose="02040503050406030204" pitchFamily="18" charset="0"/>
                                    </a:rPr>
                                    <m:t>𝑖</m:t>
                                  </m:r>
                                </m:sub>
                              </m:sSub>
                            </m:den>
                          </m:f>
                        </m:e>
                      </m:nary>
                    </m:oMath>
                  </m:oMathPara>
                </a14:m>
                <a:endParaRPr lang="en-US" altLang="zh-CN" b="0" i="1" dirty="0">
                  <a:latin typeface="Cambria Math" panose="02040503050406030204" pitchFamily="18" charset="0"/>
                </a:endParaRPr>
              </a:p>
              <a:p>
                <a:pPr marL="0" indent="0">
                  <a:buNone/>
                </a:pPr>
                <a:endParaRPr lang="en-US" altLang="zh-CN" b="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altLang="zh-CN" b="0" i="1" smtClean="0">
                          <a:latin typeface="Cambria Math" panose="02040503050406030204" pitchFamily="18" charset="0"/>
                        </a:rPr>
                        <m:t>𝑖</m:t>
                      </m:r>
                      <m:r>
                        <a:rPr lang="en-US" altLang="zh-CN" b="0" i="1" smtClean="0">
                          <a:latin typeface="Cambria Math" panose="02040503050406030204" pitchFamily="18" charset="0"/>
                        </a:rPr>
                        <m:t>:</m:t>
                      </m:r>
                      <m:r>
                        <a:rPr lang="en-US" altLang="zh-CN" b="0" i="1" smtClean="0">
                          <a:latin typeface="Cambria Math" panose="02040503050406030204" pitchFamily="18" charset="0"/>
                        </a:rPr>
                        <m:t>𝑑𝑜𝑐𝑢𝑚𝑒𝑛𝑡</m:t>
                      </m:r>
                      <m:r>
                        <a:rPr lang="en-US" altLang="zh-CN" b="0" i="1" smtClean="0">
                          <a:latin typeface="Cambria Math" panose="02040503050406030204" pitchFamily="18" charset="0"/>
                        </a:rPr>
                        <m:t> </m:t>
                      </m:r>
                      <m:r>
                        <a:rPr lang="en-US" altLang="zh-CN" b="0" i="1" smtClean="0">
                          <a:latin typeface="Cambria Math" panose="02040503050406030204" pitchFamily="18" charset="0"/>
                        </a:rPr>
                        <m:t>𝑖</m:t>
                      </m:r>
                    </m:oMath>
                  </m:oMathPara>
                </a14:m>
                <a:endParaRPr lang="en-US" altLang="zh-CN" b="0" i="1"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r>
                        <a:rPr lang="en-US" altLang="zh-CN" b="0" i="1" smtClean="0">
                          <a:latin typeface="Cambria Math" panose="02040503050406030204" pitchFamily="18" charset="0"/>
                        </a:rPr>
                        <m:t>𝑗</m:t>
                      </m:r>
                      <m:r>
                        <a:rPr lang="en-US" altLang="zh-CN" i="1">
                          <a:latin typeface="Cambria Math" panose="02040503050406030204" pitchFamily="18" charset="0"/>
                        </a:rPr>
                        <m:t>:</m:t>
                      </m:r>
                      <m:r>
                        <a:rPr lang="en-US" altLang="zh-CN" b="0" i="1" smtClean="0">
                          <a:latin typeface="Cambria Math" panose="02040503050406030204" pitchFamily="18" charset="0"/>
                        </a:rPr>
                        <m:t>𝑤𝑜𝑟𝑑</m:t>
                      </m:r>
                      <m:r>
                        <a:rPr lang="en-US" altLang="zh-CN" i="1">
                          <a:latin typeface="Cambria Math" panose="02040503050406030204" pitchFamily="18" charset="0"/>
                        </a:rPr>
                        <m:t> </m:t>
                      </m:r>
                      <m:r>
                        <a:rPr lang="en-US" altLang="zh-CN" b="0" i="1" smtClean="0">
                          <a:latin typeface="Cambria Math" panose="02040503050406030204" pitchFamily="18" charset="0"/>
                        </a:rPr>
                        <m:t>𝑗</m:t>
                      </m:r>
                    </m:oMath>
                  </m:oMathPara>
                </a14:m>
                <a:endParaRPr lang="en-US" altLang="zh-CN" b="0" i="1"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en-US" altLang="zh-CN" i="1">
                              <a:latin typeface="Cambria Math" panose="02040503050406030204" pitchFamily="18" charset="0"/>
                            </a:rPr>
                          </m:ctrlPr>
                        </m:sSubPr>
                        <m:e>
                          <m:r>
                            <a:rPr lang="en-US" altLang="zh-CN" i="1">
                              <a:latin typeface="Cambria Math" panose="02040503050406030204" pitchFamily="18" charset="0"/>
                            </a:rPr>
                            <m:t>𝑊</m:t>
                          </m:r>
                        </m:e>
                        <m:sub>
                          <m:r>
                            <a:rPr lang="en-US" altLang="zh-CN" i="1">
                              <a:latin typeface="Cambria Math" panose="02040503050406030204" pitchFamily="18" charset="0"/>
                            </a:rPr>
                            <m:t>𝑗</m:t>
                          </m:r>
                        </m:sub>
                      </m:sSub>
                      <m:r>
                        <a:rPr lang="en-US" altLang="zh-CN" i="1">
                          <a:latin typeface="Cambria Math" panose="02040503050406030204" pitchFamily="18" charset="0"/>
                        </a:rPr>
                        <m:t>:</m:t>
                      </m:r>
                      <m:r>
                        <a:rPr lang="en-US" altLang="zh-CN" b="0" i="1" smtClean="0">
                          <a:latin typeface="Cambria Math" panose="02040503050406030204" pitchFamily="18" charset="0"/>
                        </a:rPr>
                        <m:t>𝑤𝑒𝑖𝑔h𝑡</m:t>
                      </m:r>
                      <m:r>
                        <a:rPr lang="en-US" altLang="zh-CN" b="0" i="1" smtClean="0">
                          <a:latin typeface="Cambria Math" panose="02040503050406030204" pitchFamily="18" charset="0"/>
                        </a:rPr>
                        <m:t> </m:t>
                      </m:r>
                      <m:r>
                        <a:rPr lang="en-US" altLang="zh-CN" b="0" i="1" smtClean="0">
                          <a:latin typeface="Cambria Math" panose="02040503050406030204" pitchFamily="18" charset="0"/>
                        </a:rPr>
                        <m:t>𝑓𝑜𝑟</m:t>
                      </m:r>
                      <m:r>
                        <a:rPr lang="en-US" altLang="zh-CN" b="0" i="1" smtClean="0">
                          <a:latin typeface="Cambria Math" panose="02040503050406030204" pitchFamily="18" charset="0"/>
                        </a:rPr>
                        <m:t> </m:t>
                      </m:r>
                      <m:r>
                        <a:rPr lang="en-US" altLang="zh-CN" b="0" i="1" smtClean="0">
                          <a:latin typeface="Cambria Math" panose="02040503050406030204" pitchFamily="18" charset="0"/>
                        </a:rPr>
                        <m:t>𝑤𝑜𝑟𝑑</m:t>
                      </m:r>
                      <m:r>
                        <a:rPr lang="en-US" altLang="zh-CN" b="0" i="1" smtClean="0">
                          <a:latin typeface="Cambria Math" panose="02040503050406030204" pitchFamily="18" charset="0"/>
                        </a:rPr>
                        <m:t> </m:t>
                      </m:r>
                      <m:r>
                        <a:rPr lang="en-US" altLang="zh-CN" b="0" i="1" smtClean="0">
                          <a:latin typeface="Cambria Math" panose="02040503050406030204" pitchFamily="18" charset="0"/>
                        </a:rPr>
                        <m:t>𝑗</m:t>
                      </m:r>
                    </m:oMath>
                  </m:oMathPara>
                </a14:m>
                <a:endParaRPr lang="en-US" altLang="zh-CN" b="0" i="1"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sSub>
                        <m:sSubPr>
                          <m:ctrlPr>
                            <a:rPr lang="en-US" altLang="zh-CN" i="1">
                              <a:latin typeface="Cambria Math" panose="02040503050406030204" pitchFamily="18" charset="0"/>
                            </a:rPr>
                          </m:ctrlPr>
                        </m:sSubPr>
                        <m:e>
                          <m:r>
                            <a:rPr lang="en-US" altLang="zh-CN" i="1">
                              <a:latin typeface="Cambria Math" panose="02040503050406030204" pitchFamily="18" charset="0"/>
                            </a:rPr>
                            <m:t>𝐹</m:t>
                          </m:r>
                        </m:e>
                        <m:sub>
                          <m:r>
                            <a:rPr lang="en-US" altLang="zh-CN" i="1">
                              <a:latin typeface="Cambria Math" panose="02040503050406030204" pitchFamily="18" charset="0"/>
                            </a:rPr>
                            <m:t>𝑖</m:t>
                          </m:r>
                          <m:r>
                            <a:rPr lang="en-US" altLang="zh-CN" i="1">
                              <a:latin typeface="Cambria Math" panose="02040503050406030204" pitchFamily="18" charset="0"/>
                            </a:rPr>
                            <m:t>,</m:t>
                          </m:r>
                          <m:r>
                            <a:rPr lang="en-US" altLang="zh-CN" i="1">
                              <a:latin typeface="Cambria Math" panose="02040503050406030204" pitchFamily="18" charset="0"/>
                            </a:rPr>
                            <m:t>𝑗</m:t>
                          </m:r>
                        </m:sub>
                      </m:sSub>
                      <m:r>
                        <a:rPr lang="en-US" altLang="zh-CN" i="1">
                          <a:latin typeface="Cambria Math" panose="02040503050406030204" pitchFamily="18" charset="0"/>
                        </a:rPr>
                        <m:t>:</m:t>
                      </m:r>
                      <m:r>
                        <a:rPr lang="en-US" altLang="zh-CN" b="0" i="1" smtClean="0">
                          <a:latin typeface="Cambria Math" panose="02040503050406030204" pitchFamily="18" charset="0"/>
                        </a:rPr>
                        <m:t>𝑡h𝑒</m:t>
                      </m:r>
                      <m:r>
                        <a:rPr lang="en-US" altLang="zh-CN" b="0" i="1" smtClean="0">
                          <a:latin typeface="Cambria Math" panose="02040503050406030204" pitchFamily="18" charset="0"/>
                        </a:rPr>
                        <m:t> </m:t>
                      </m:r>
                      <m:r>
                        <a:rPr lang="en-US" altLang="zh-CN" b="0" i="1" smtClean="0">
                          <a:latin typeface="Cambria Math" panose="02040503050406030204" pitchFamily="18" charset="0"/>
                        </a:rPr>
                        <m:t>𝑛𝑢𝑚𝑏𝑒𝑟</m:t>
                      </m:r>
                      <m:r>
                        <a:rPr lang="en-US" altLang="zh-CN" b="0" i="1" smtClean="0">
                          <a:latin typeface="Cambria Math" panose="02040503050406030204" pitchFamily="18" charset="0"/>
                        </a:rPr>
                        <m:t> </m:t>
                      </m:r>
                      <m:r>
                        <a:rPr lang="en-US" altLang="zh-CN" b="0" i="1" smtClean="0">
                          <a:latin typeface="Cambria Math" panose="02040503050406030204" pitchFamily="18" charset="0"/>
                        </a:rPr>
                        <m:t>𝑜𝑓</m:t>
                      </m:r>
                      <m:r>
                        <a:rPr lang="en-US" altLang="zh-CN" b="0" i="1" smtClean="0">
                          <a:latin typeface="Cambria Math" panose="02040503050406030204" pitchFamily="18" charset="0"/>
                        </a:rPr>
                        <m:t> </m:t>
                      </m:r>
                      <m:r>
                        <a:rPr lang="en-US" altLang="zh-CN" b="0" i="1" smtClean="0">
                          <a:latin typeface="Cambria Math" panose="02040503050406030204" pitchFamily="18" charset="0"/>
                        </a:rPr>
                        <m:t>𝑜𝑐𝑐𝑢𝑟𝑟𝑒𝑛𝑐𝑒𝑠</m:t>
                      </m:r>
                      <m:r>
                        <a:rPr lang="en-US" altLang="zh-CN" b="0" i="1" smtClean="0">
                          <a:latin typeface="Cambria Math" panose="02040503050406030204" pitchFamily="18" charset="0"/>
                        </a:rPr>
                        <m:t> </m:t>
                      </m:r>
                      <m:r>
                        <a:rPr lang="en-US" altLang="zh-CN" b="0" i="1" smtClean="0">
                          <a:latin typeface="Cambria Math" panose="02040503050406030204" pitchFamily="18" charset="0"/>
                        </a:rPr>
                        <m:t>𝑜𝑓</m:t>
                      </m:r>
                      <m:r>
                        <a:rPr lang="en-US" altLang="zh-CN" b="0" i="1" smtClean="0">
                          <a:latin typeface="Cambria Math" panose="02040503050406030204" pitchFamily="18" charset="0"/>
                        </a:rPr>
                        <m:t> </m:t>
                      </m:r>
                      <m:r>
                        <a:rPr lang="en-US" altLang="zh-CN" b="0" i="1" smtClean="0">
                          <a:latin typeface="Cambria Math" panose="02040503050406030204" pitchFamily="18" charset="0"/>
                        </a:rPr>
                        <m:t>𝑤𝑜𝑟𝑑</m:t>
                      </m:r>
                      <m:r>
                        <a:rPr lang="en-US" altLang="zh-CN" b="0" i="1" smtClean="0">
                          <a:latin typeface="Cambria Math" panose="02040503050406030204" pitchFamily="18" charset="0"/>
                        </a:rPr>
                        <m:t> </m:t>
                      </m:r>
                      <m:r>
                        <a:rPr lang="en-US" altLang="zh-CN" b="0" i="1" smtClean="0">
                          <a:latin typeface="Cambria Math" panose="02040503050406030204" pitchFamily="18" charset="0"/>
                        </a:rPr>
                        <m:t>𝑗</m:t>
                      </m:r>
                      <m:r>
                        <a:rPr lang="en-US" altLang="zh-CN" b="0" i="1" smtClean="0">
                          <a:latin typeface="Cambria Math" panose="02040503050406030204" pitchFamily="18" charset="0"/>
                        </a:rPr>
                        <m:t> </m:t>
                      </m:r>
                      <m:r>
                        <a:rPr lang="en-US" altLang="zh-CN" b="0" i="1" smtClean="0">
                          <a:latin typeface="Cambria Math" panose="02040503050406030204" pitchFamily="18" charset="0"/>
                        </a:rPr>
                        <m:t>𝑖𝑛</m:t>
                      </m:r>
                      <m:r>
                        <a:rPr lang="en-US" altLang="zh-CN" b="0" i="1" smtClean="0">
                          <a:latin typeface="Cambria Math" panose="02040503050406030204" pitchFamily="18" charset="0"/>
                        </a:rPr>
                        <m:t> </m:t>
                      </m:r>
                      <m:r>
                        <a:rPr lang="en-US" altLang="zh-CN" b="0" i="1" smtClean="0">
                          <a:latin typeface="Cambria Math" panose="02040503050406030204" pitchFamily="18" charset="0"/>
                        </a:rPr>
                        <m:t>𝑑𝑜𝑐𝑢𝑚𝑒𝑛𝑡</m:t>
                      </m:r>
                      <m:r>
                        <a:rPr lang="en-US" altLang="zh-CN" b="0" i="1" smtClean="0">
                          <a:latin typeface="Cambria Math" panose="02040503050406030204" pitchFamily="18" charset="0"/>
                        </a:rPr>
                        <m:t> </m:t>
                      </m:r>
                      <m:r>
                        <a:rPr lang="en-US" altLang="zh-CN" i="1" smtClean="0">
                          <a:latin typeface="Cambria Math" panose="02040503050406030204" pitchFamily="18" charset="0"/>
                        </a:rPr>
                        <m:t>𝑖</m:t>
                      </m:r>
                    </m:oMath>
                  </m:oMathPara>
                </a14:m>
                <a:endParaRPr lang="en-US" altLang="zh-CN"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left"/>
                    </m:oMathParaPr>
                    <m:oMath xmlns:m="http://schemas.openxmlformats.org/officeDocument/2006/math">
                      <m:f>
                        <m:fPr>
                          <m:ctrlPr>
                            <a:rPr lang="en-US" altLang="zh-CN" i="1">
                              <a:latin typeface="Cambria Math" panose="02040503050406030204" pitchFamily="18" charset="0"/>
                            </a:rPr>
                          </m:ctrlPr>
                        </m:fPr>
                        <m:num>
                          <m:r>
                            <a:rPr lang="en-US" altLang="zh-CN" i="1">
                              <a:latin typeface="Cambria Math" panose="02040503050406030204" pitchFamily="18" charset="0"/>
                            </a:rPr>
                            <m:t>1</m:t>
                          </m:r>
                        </m:num>
                        <m:den>
                          <m:sSub>
                            <m:sSubPr>
                              <m:ctrlPr>
                                <a:rPr lang="en-US" altLang="zh-CN" i="1">
                                  <a:latin typeface="Cambria Math" panose="02040503050406030204" pitchFamily="18" charset="0"/>
                                </a:rPr>
                              </m:ctrlPr>
                            </m:sSubPr>
                            <m:e>
                              <m:r>
                                <a:rPr lang="en-US" altLang="zh-CN" i="1">
                                  <a:latin typeface="Cambria Math" panose="02040503050406030204" pitchFamily="18" charset="0"/>
                                </a:rPr>
                                <m:t>𝑎</m:t>
                              </m:r>
                            </m:e>
                            <m:sub>
                              <m:r>
                                <a:rPr lang="en-US" altLang="zh-CN" i="1">
                                  <a:latin typeface="Cambria Math" panose="02040503050406030204" pitchFamily="18" charset="0"/>
                                </a:rPr>
                                <m:t>𝑖</m:t>
                              </m:r>
                            </m:sub>
                          </m:sSub>
                        </m:den>
                      </m:f>
                      <m:r>
                        <a:rPr lang="en-US" altLang="zh-CN" i="1">
                          <a:latin typeface="Cambria Math" panose="02040503050406030204" pitchFamily="18" charset="0"/>
                        </a:rPr>
                        <m:t>:</m:t>
                      </m:r>
                      <m:r>
                        <a:rPr lang="en-US" altLang="zh-CN" b="0" i="1" smtClean="0">
                          <a:latin typeface="Cambria Math" panose="02040503050406030204" pitchFamily="18" charset="0"/>
                        </a:rPr>
                        <m:t>𝑟𝑒𝑓𝑙𝑒𝑐𝑡</m:t>
                      </m:r>
                      <m:r>
                        <a:rPr lang="en-US" altLang="zh-CN" b="0" i="1" smtClean="0">
                          <a:latin typeface="Cambria Math" panose="02040503050406030204" pitchFamily="18" charset="0"/>
                        </a:rPr>
                        <m:t> </m:t>
                      </m:r>
                      <m:r>
                        <a:rPr lang="en-US" altLang="zh-CN" b="0" i="1" smtClean="0">
                          <a:latin typeface="Cambria Math" panose="02040503050406030204" pitchFamily="18" charset="0"/>
                        </a:rPr>
                        <m:t>𝑡h𝑒</m:t>
                      </m:r>
                      <m:r>
                        <a:rPr lang="en-US" altLang="zh-CN" b="0" i="1" smtClean="0">
                          <a:latin typeface="Cambria Math" panose="02040503050406030204" pitchFamily="18" charset="0"/>
                        </a:rPr>
                        <m:t> </m:t>
                      </m:r>
                      <m:r>
                        <a:rPr lang="en-US" altLang="zh-CN" b="0" i="1" smtClean="0">
                          <a:latin typeface="Cambria Math" panose="02040503050406030204" pitchFamily="18" charset="0"/>
                        </a:rPr>
                        <m:t>𝑓𝑎𝑐𝑡</m:t>
                      </m:r>
                      <m:r>
                        <a:rPr lang="en-US" altLang="zh-CN" b="0" i="1" smtClean="0">
                          <a:latin typeface="Cambria Math" panose="02040503050406030204" pitchFamily="18" charset="0"/>
                        </a:rPr>
                        <m:t> </m:t>
                      </m:r>
                      <m:r>
                        <a:rPr lang="en-US" altLang="zh-CN" b="0" i="1" smtClean="0">
                          <a:latin typeface="Cambria Math" panose="02040503050406030204" pitchFamily="18" charset="0"/>
                        </a:rPr>
                        <m:t>𝑡h𝑎𝑡</m:t>
                      </m:r>
                      <m:r>
                        <a:rPr lang="en-US" altLang="zh-CN" b="0" i="1" smtClean="0">
                          <a:latin typeface="Cambria Math" panose="02040503050406030204" pitchFamily="18" charset="0"/>
                        </a:rPr>
                        <m:t> </m:t>
                      </m:r>
                      <m:r>
                        <a:rPr lang="en-US" altLang="zh-CN" b="0" i="1" smtClean="0">
                          <a:latin typeface="Cambria Math" panose="02040503050406030204" pitchFamily="18" charset="0"/>
                        </a:rPr>
                        <m:t>𝑡h𝑒</m:t>
                      </m:r>
                      <m:r>
                        <a:rPr lang="en-US" altLang="zh-CN" b="0" i="1" smtClean="0">
                          <a:latin typeface="Cambria Math" panose="02040503050406030204" pitchFamily="18" charset="0"/>
                        </a:rPr>
                        <m:t> </m:t>
                      </m:r>
                      <m:r>
                        <a:rPr lang="en-US" altLang="zh-CN" b="0" i="1" smtClean="0">
                          <a:latin typeface="Cambria Math" panose="02040503050406030204" pitchFamily="18" charset="0"/>
                        </a:rPr>
                        <m:t>𝑠𝑐𝑜𝑟𝑒</m:t>
                      </m:r>
                      <m:r>
                        <a:rPr lang="en-US" altLang="zh-CN" b="0" i="1" smtClean="0">
                          <a:latin typeface="Cambria Math" panose="02040503050406030204" pitchFamily="18" charset="0"/>
                        </a:rPr>
                        <m:t> </m:t>
                      </m:r>
                      <m:r>
                        <a:rPr lang="en-US" altLang="zh-CN" b="0" i="1" smtClean="0">
                          <a:latin typeface="Cambria Math" panose="02040503050406030204" pitchFamily="18" charset="0"/>
                        </a:rPr>
                        <m:t>𝑖𝑠</m:t>
                      </m:r>
                      <m:r>
                        <a:rPr lang="en-US" altLang="zh-CN" b="0" i="1" smtClean="0">
                          <a:latin typeface="Cambria Math" panose="02040503050406030204" pitchFamily="18" charset="0"/>
                        </a:rPr>
                        <m:t> </m:t>
                      </m:r>
                      <m:r>
                        <a:rPr lang="en-US" altLang="zh-CN" b="0" i="1" smtClean="0">
                          <a:latin typeface="Cambria Math" panose="02040503050406030204" pitchFamily="18" charset="0"/>
                        </a:rPr>
                        <m:t>𝑛𝑒𝑔𝑎𝑡𝑖𝑣𝑒𝑙𝑦</m:t>
                      </m:r>
                      <m:r>
                        <a:rPr lang="en-US" altLang="zh-CN" b="0" i="1" smtClean="0">
                          <a:latin typeface="Cambria Math" panose="02040503050406030204" pitchFamily="18" charset="0"/>
                        </a:rPr>
                        <m:t> </m:t>
                      </m:r>
                      <m:r>
                        <a:rPr lang="en-US" altLang="zh-CN" b="0" i="1" smtClean="0">
                          <a:latin typeface="Cambria Math" panose="02040503050406030204" pitchFamily="18" charset="0"/>
                        </a:rPr>
                        <m:t>𝑟𝑒𝑙𝑎𝑡𝑒𝑑</m:t>
                      </m:r>
                      <m:r>
                        <a:rPr lang="en-US" altLang="zh-CN" b="0" i="1" smtClean="0">
                          <a:latin typeface="Cambria Math" panose="02040503050406030204" pitchFamily="18" charset="0"/>
                        </a:rPr>
                        <m:t> </m:t>
                      </m:r>
                      <m:r>
                        <a:rPr lang="en-US" altLang="zh-CN" b="0" i="1" smtClean="0">
                          <a:latin typeface="Cambria Math" panose="02040503050406030204" pitchFamily="18" charset="0"/>
                        </a:rPr>
                        <m:t>𝑡𝑜</m:t>
                      </m:r>
                      <m:r>
                        <a:rPr lang="en-US" altLang="zh-CN" b="0" i="1" smtClean="0">
                          <a:latin typeface="Cambria Math" panose="02040503050406030204" pitchFamily="18" charset="0"/>
                        </a:rPr>
                        <m:t> </m:t>
                      </m:r>
                      <m:r>
                        <a:rPr lang="en-US" altLang="zh-CN" b="0" i="1" smtClean="0">
                          <a:latin typeface="Cambria Math" panose="02040503050406030204" pitchFamily="18" charset="0"/>
                        </a:rPr>
                        <m:t>𝑡h𝑒</m:t>
                      </m:r>
                      <m:r>
                        <a:rPr lang="en-US" altLang="zh-CN" b="0" i="1" smtClean="0">
                          <a:latin typeface="Cambria Math" panose="02040503050406030204" pitchFamily="18" charset="0"/>
                        </a:rPr>
                        <m:t> </m:t>
                      </m:r>
                      <m:r>
                        <a:rPr lang="en-US" altLang="zh-CN" b="0" i="1" smtClean="0">
                          <a:latin typeface="Cambria Math" panose="02040503050406030204" pitchFamily="18" charset="0"/>
                        </a:rPr>
                        <m:t>𝑡𝑜𝑡𝑎𝑙</m:t>
                      </m:r>
                      <m:r>
                        <a:rPr lang="en-US" altLang="zh-CN" b="0" i="1" smtClean="0">
                          <a:latin typeface="Cambria Math" panose="02040503050406030204" pitchFamily="18" charset="0"/>
                        </a:rPr>
                        <m:t> </m:t>
                      </m:r>
                      <m:r>
                        <a:rPr lang="en-US" altLang="zh-CN" b="0" i="1" smtClean="0">
                          <a:latin typeface="Cambria Math" panose="02040503050406030204" pitchFamily="18" charset="0"/>
                        </a:rPr>
                        <m:t>𝑛𝑢𝑚𝑏𝑒𝑟</m:t>
                      </m:r>
                      <m:r>
                        <a:rPr lang="en-US" altLang="zh-CN" b="0" i="1" smtClean="0">
                          <a:latin typeface="Cambria Math" panose="02040503050406030204" pitchFamily="18" charset="0"/>
                        </a:rPr>
                        <m:t> </m:t>
                      </m:r>
                      <m:r>
                        <a:rPr lang="en-US" altLang="zh-CN" b="0" i="1" smtClean="0">
                          <a:latin typeface="Cambria Math" panose="02040503050406030204" pitchFamily="18" charset="0"/>
                        </a:rPr>
                        <m:t>𝑜𝑓</m:t>
                      </m:r>
                      <m:r>
                        <a:rPr lang="en-US" altLang="zh-CN" b="0" i="1" smtClean="0">
                          <a:latin typeface="Cambria Math" panose="02040503050406030204" pitchFamily="18" charset="0"/>
                        </a:rPr>
                        <m:t> </m:t>
                      </m:r>
                      <m:r>
                        <a:rPr lang="en-US" altLang="zh-CN" b="0" i="1" smtClean="0">
                          <a:latin typeface="Cambria Math" panose="02040503050406030204" pitchFamily="18" charset="0"/>
                        </a:rPr>
                        <m:t>𝑤𝑜𝑟𝑑𝑠</m:t>
                      </m:r>
                    </m:oMath>
                  </m:oMathPara>
                </a14:m>
                <a:endParaRPr lang="en-US" altLang="zh-CN" dirty="0">
                  <a:latin typeface="Times New Roman" panose="02020603050405020304" pitchFamily="18" charset="0"/>
                  <a:cs typeface="Times New Roman" panose="02020603050405020304" pitchFamily="18" charset="0"/>
                </a:endParaRPr>
              </a:p>
              <a:p>
                <a:pPr marL="0" indent="0">
                  <a:buNone/>
                </a:pPr>
                <a:endParaRPr lang="en-US" altLang="zh-CN" dirty="0"/>
              </a:p>
              <a:p>
                <a:pPr marL="0" indent="0">
                  <a:buNone/>
                </a:pPr>
                <a:endParaRPr lang="en-US" altLang="zh-CN" b="0" dirty="0"/>
              </a:p>
              <a:p>
                <a:pPr marL="0" indent="0">
                  <a:buNone/>
                </a:pPr>
                <a:endParaRPr lang="zh-CN" altLang="en-US" dirty="0"/>
              </a:p>
            </p:txBody>
          </p:sp>
        </mc:Choice>
        <mc:Fallback xmlns="">
          <p:sp>
            <p:nvSpPr>
              <p:cNvPr id="3" name="Content Placeholder 2">
                <a:extLst>
                  <a:ext uri="{FF2B5EF4-FFF2-40B4-BE49-F238E27FC236}">
                    <a16:creationId xmlns:a16="http://schemas.microsoft.com/office/drawing/2014/main" id="{8E3A20A3-ED65-4599-945C-B43EFB06EDE2}"/>
                  </a:ext>
                </a:extLst>
              </p:cNvPr>
              <p:cNvSpPr>
                <a:spLocks noGrp="1" noRot="1" noChangeAspect="1" noMove="1" noResize="1" noEditPoints="1" noAdjustHandles="1" noChangeArrowheads="1" noChangeShapeType="1" noTextEdit="1"/>
              </p:cNvSpPr>
              <p:nvPr>
                <p:ph idx="1"/>
              </p:nvPr>
            </p:nvSpPr>
            <p:spPr>
              <a:xfrm>
                <a:off x="2589212" y="2164080"/>
                <a:ext cx="8915400" cy="3777622"/>
              </a:xfrm>
              <a:blipFill>
                <a:blip r:embed="rId2"/>
                <a:stretch>
                  <a:fillRect l="-20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3308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2D70-3D92-40D8-B5A6-4075AC802857}"/>
              </a:ext>
            </a:extLst>
          </p:cNvPr>
          <p:cNvSpPr>
            <a:spLocks noGrp="1"/>
          </p:cNvSpPr>
          <p:nvPr>
            <p:ph type="title"/>
          </p:nvPr>
        </p:nvSpPr>
        <p:spPr>
          <a:xfrm>
            <a:off x="2592925" y="624110"/>
            <a:ext cx="8911687" cy="1280890"/>
          </a:xfrm>
        </p:spPr>
        <p:txBody>
          <a:bodyPr>
            <a:normAutofit/>
          </a:bodyPr>
          <a:lstStyle/>
          <a:p>
            <a:r>
              <a:rPr lang="en-US" altLang="zh-CN" sz="2800" dirty="0">
                <a:latin typeface="Times New Roman" panose="02020603050405020304" pitchFamily="18" charset="0"/>
                <a:cs typeface="Times New Roman" panose="02020603050405020304" pitchFamily="18" charset="0"/>
              </a:rPr>
              <a:t>Methodology: relation between the score and the contemporaneous stock return</a:t>
            </a:r>
            <a:endParaRPr lang="zh-CN" altLang="en-US" sz="2800" dirty="0">
              <a:latin typeface="Times New Roman" panose="02020603050405020304" pitchFamily="18" charset="0"/>
              <a:cs typeface="Times New Roman" panose="02020603050405020304" pitchFamily="18" charset="0"/>
            </a:endParaRPr>
          </a:p>
        </p:txBody>
      </p:sp>
      <p:pic>
        <p:nvPicPr>
          <p:cNvPr id="5" name="Content Placeholder 4" descr="A close up of a sign&#10;&#10;Description automatically generated">
            <a:extLst>
              <a:ext uri="{FF2B5EF4-FFF2-40B4-BE49-F238E27FC236}">
                <a16:creationId xmlns:a16="http://schemas.microsoft.com/office/drawing/2014/main" id="{FBAC7CD6-45E8-4A6B-84FF-9FB26ED0B33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1652238"/>
            <a:ext cx="3588960" cy="1924082"/>
          </a:xfrm>
        </p:spPr>
      </p:pic>
      <p:pic>
        <p:nvPicPr>
          <p:cNvPr id="6" name="Picture 5">
            <a:extLst>
              <a:ext uri="{FF2B5EF4-FFF2-40B4-BE49-F238E27FC236}">
                <a16:creationId xmlns:a16="http://schemas.microsoft.com/office/drawing/2014/main" id="{64C53948-2302-4B12-9D54-9103F8EEAF7C}"/>
              </a:ext>
            </a:extLst>
          </p:cNvPr>
          <p:cNvPicPr>
            <a:picLocks noChangeAspect="1"/>
          </p:cNvPicPr>
          <p:nvPr/>
        </p:nvPicPr>
        <p:blipFill>
          <a:blip r:embed="rId3"/>
          <a:stretch>
            <a:fillRect/>
          </a:stretch>
        </p:blipFill>
        <p:spPr>
          <a:xfrm>
            <a:off x="2592925" y="3576320"/>
            <a:ext cx="3086100" cy="1057275"/>
          </a:xfrm>
          <a:prstGeom prst="rect">
            <a:avLst/>
          </a:prstGeom>
        </p:spPr>
      </p:pic>
      <p:sp>
        <p:nvSpPr>
          <p:cNvPr id="7" name="Rectangle 6">
            <a:extLst>
              <a:ext uri="{FF2B5EF4-FFF2-40B4-BE49-F238E27FC236}">
                <a16:creationId xmlns:a16="http://schemas.microsoft.com/office/drawing/2014/main" id="{4ECC1FB3-DA5F-48EB-AFDF-ECCCD0DACFA7}"/>
              </a:ext>
            </a:extLst>
          </p:cNvPr>
          <p:cNvSpPr/>
          <p:nvPr/>
        </p:nvSpPr>
        <p:spPr>
          <a:xfrm>
            <a:off x="6746240" y="3681253"/>
            <a:ext cx="5310608" cy="1200329"/>
          </a:xfrm>
          <a:prstGeom prst="rect">
            <a:avLst/>
          </a:prstGeom>
        </p:spPr>
        <p:txBody>
          <a:bodyPr wrap="square">
            <a:spAutoFit/>
          </a:bodyPr>
          <a:lstStyle/>
          <a:p>
            <a:r>
              <a:rPr lang="en-US" altLang="zh-CN" dirty="0">
                <a:latin typeface="Times New Roman" panose="02020603050405020304" pitchFamily="18" charset="0"/>
                <a:cs typeface="Times New Roman" panose="02020603050405020304" pitchFamily="18" charset="0"/>
              </a:rPr>
              <a:t>cannot separately estimate b and </a:t>
            </a:r>
            <a:r>
              <a:rPr lang="en-US" altLang="zh-CN" dirty="0" err="1">
                <a:latin typeface="Times New Roman" panose="02020603050405020304" pitchFamily="18" charset="0"/>
                <a:cs typeface="Times New Roman" panose="02020603050405020304" pitchFamily="18" charset="0"/>
              </a:rPr>
              <a:t>wj</a:t>
            </a:r>
            <a:r>
              <a:rPr lang="en-US" altLang="zh-CN" dirty="0">
                <a:latin typeface="Times New Roman" panose="02020603050405020304" pitchFamily="18" charset="0"/>
                <a:cs typeface="Times New Roman" panose="02020603050405020304" pitchFamily="18" charset="0"/>
              </a:rPr>
              <a:t> at this stage because the weights measure the relative strength of each word in the lexicon and the weights can be scaled arbitrarily</a:t>
            </a:r>
            <a:endParaRPr lang="zh-CN" altLang="en-US"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C6EC9E58-BE7C-4BE2-9059-5D188F6AAE2E}"/>
              </a:ext>
            </a:extLst>
          </p:cNvPr>
          <p:cNvPicPr>
            <a:picLocks noChangeAspect="1"/>
          </p:cNvPicPr>
          <p:nvPr/>
        </p:nvPicPr>
        <p:blipFill>
          <a:blip r:embed="rId4"/>
          <a:stretch>
            <a:fillRect/>
          </a:stretch>
        </p:blipFill>
        <p:spPr>
          <a:xfrm>
            <a:off x="2606230" y="4604448"/>
            <a:ext cx="3324225" cy="1028700"/>
          </a:xfrm>
          <a:prstGeom prst="rect">
            <a:avLst/>
          </a:prstGeom>
        </p:spPr>
      </p:pic>
      <p:pic>
        <p:nvPicPr>
          <p:cNvPr id="9" name="Picture 8">
            <a:extLst>
              <a:ext uri="{FF2B5EF4-FFF2-40B4-BE49-F238E27FC236}">
                <a16:creationId xmlns:a16="http://schemas.microsoft.com/office/drawing/2014/main" id="{00799C98-F24C-4E53-94F9-A53BD9CE03B5}"/>
              </a:ext>
            </a:extLst>
          </p:cNvPr>
          <p:cNvPicPr>
            <a:picLocks noChangeAspect="1"/>
          </p:cNvPicPr>
          <p:nvPr/>
        </p:nvPicPr>
        <p:blipFill>
          <a:blip r:embed="rId5"/>
          <a:stretch>
            <a:fillRect/>
          </a:stretch>
        </p:blipFill>
        <p:spPr>
          <a:xfrm>
            <a:off x="2592925" y="5633148"/>
            <a:ext cx="3295650" cy="904875"/>
          </a:xfrm>
          <a:prstGeom prst="rect">
            <a:avLst/>
          </a:prstGeom>
        </p:spPr>
      </p:pic>
    </p:spTree>
    <p:extLst>
      <p:ext uri="{BB962C8B-B14F-4D97-AF65-F5344CB8AC3E}">
        <p14:creationId xmlns:p14="http://schemas.microsoft.com/office/powerpoint/2010/main" val="1151620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93A97-1FF9-461D-AAA7-DE1C221EBBD3}"/>
              </a:ext>
            </a:extLst>
          </p:cNvPr>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Data</a:t>
            </a:r>
            <a:endParaRPr lang="zh-CN" alt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7AC9E9-D05A-4C0E-8318-F2B61961B1BA}"/>
              </a:ext>
            </a:extLst>
          </p:cNvPr>
          <p:cNvSpPr>
            <a:spLocks noGrp="1"/>
          </p:cNvSpPr>
          <p:nvPr>
            <p:ph idx="1"/>
          </p:nvPr>
        </p:nvSpPr>
        <p:spPr>
          <a:xfrm>
            <a:off x="2592925" y="1611090"/>
            <a:ext cx="8915400" cy="4622800"/>
          </a:xfrm>
        </p:spPr>
        <p:txBody>
          <a:bodyPr/>
          <a:lstStyle/>
          <a:p>
            <a:r>
              <a:rPr lang="en-US" altLang="zh-CN" dirty="0">
                <a:latin typeface="Times New Roman" panose="02020603050405020304" pitchFamily="18" charset="0"/>
                <a:cs typeface="Times New Roman" panose="02020603050405020304" pitchFamily="18" charset="0"/>
              </a:rPr>
              <a:t>Time frame: from 1995 to 2010</a:t>
            </a:r>
          </a:p>
          <a:p>
            <a:r>
              <a:rPr lang="en-US" altLang="zh-CN" dirty="0">
                <a:latin typeface="Times New Roman" panose="02020603050405020304" pitchFamily="18" charset="0"/>
                <a:cs typeface="Times New Roman" panose="02020603050405020304" pitchFamily="18" charset="0"/>
              </a:rPr>
              <a:t>Sifting criteria: </a:t>
            </a:r>
          </a:p>
          <a:p>
            <a:pPr marL="0" indent="0">
              <a:buNone/>
            </a:pPr>
            <a:r>
              <a:rPr lang="en-US" altLang="zh-CN" dirty="0">
                <a:latin typeface="Times New Roman" panose="02020603050405020304" pitchFamily="18" charset="0"/>
                <a:cs typeface="Times New Roman" panose="02020603050405020304" pitchFamily="18" charset="0"/>
              </a:rPr>
              <a:t>	1. The 10-K should be the first filing for the year by the company. </a:t>
            </a:r>
          </a:p>
          <a:p>
            <a:pPr marL="0" indent="0">
              <a:buNone/>
            </a:pPr>
            <a:r>
              <a:rPr lang="en-US" altLang="zh-CN" dirty="0">
                <a:latin typeface="Times New Roman" panose="02020603050405020304" pitchFamily="18" charset="0"/>
                <a:cs typeface="Times New Roman" panose="02020603050405020304" pitchFamily="18" charset="0"/>
              </a:rPr>
              <a:t>	2. EDGAR identifies firms that file 10-Ks using Central Index Key (CIK).</a:t>
            </a:r>
          </a:p>
          <a:p>
            <a:pPr marL="0" indent="0">
              <a:buNone/>
            </a:pPr>
            <a:r>
              <a:rPr lang="en-US" altLang="zh-CN" dirty="0">
                <a:latin typeface="Times New Roman" panose="02020603050405020304" pitchFamily="18" charset="0"/>
                <a:cs typeface="Times New Roman" panose="02020603050405020304" pitchFamily="18" charset="0"/>
              </a:rPr>
              <a:t>	3. Our tests use market capitalization, book-to-market ratio, and turnover as control variables. We exclude all firms for which we do not have these data for the years when the data are not available. </a:t>
            </a:r>
          </a:p>
          <a:p>
            <a:pPr marL="0" indent="0">
              <a:buNone/>
            </a:pPr>
            <a:r>
              <a:rPr lang="en-US" altLang="zh-CN" dirty="0">
                <a:latin typeface="Times New Roman" panose="02020603050405020304" pitchFamily="18" charset="0"/>
                <a:cs typeface="Times New Roman" panose="02020603050405020304" pitchFamily="18" charset="0"/>
              </a:rPr>
              <a:t>	4. To mitigate the effect of bid-ask bounces, the stock price should beat at least $3:00 on the filing date </a:t>
            </a:r>
          </a:p>
          <a:p>
            <a:pPr marL="0" indent="0">
              <a:buNone/>
            </a:pPr>
            <a:r>
              <a:rPr lang="en-US" altLang="zh-CN" dirty="0">
                <a:latin typeface="Times New Roman" panose="02020603050405020304" pitchFamily="18" charset="0"/>
                <a:cs typeface="Times New Roman" panose="02020603050405020304" pitchFamily="18" charset="0"/>
              </a:rPr>
              <a:t>	5. A number of words such as risk and casualty that are perceived as negative words in the context of non-financial firms might not have negative connotations for financial firms.</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9196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24" name="Rectangle 17">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7744E4-A542-4F71-97CD-BE7EE7AB6DE2}"/>
              </a:ext>
            </a:extLst>
          </p:cNvPr>
          <p:cNvSpPr>
            <a:spLocks noGrp="1"/>
          </p:cNvSpPr>
          <p:nvPr>
            <p:ph type="title"/>
          </p:nvPr>
        </p:nvSpPr>
        <p:spPr>
          <a:xfrm>
            <a:off x="649224" y="645106"/>
            <a:ext cx="3650279" cy="1259894"/>
          </a:xfrm>
        </p:spPr>
        <p:txBody>
          <a:bodyPr>
            <a:normAutofit/>
          </a:bodyPr>
          <a:lstStyle/>
          <a:p>
            <a:r>
              <a:rPr lang="en-US" altLang="zh-CN" dirty="0">
                <a:latin typeface="Times New Roman" panose="02020603050405020304" pitchFamily="18" charset="0"/>
                <a:cs typeface="Times New Roman" panose="02020603050405020304" pitchFamily="18" charset="0"/>
              </a:rPr>
              <a:t>Data Summary</a:t>
            </a:r>
            <a:endParaRPr lang="zh-CN" altLang="en-US" dirty="0">
              <a:latin typeface="Times New Roman" panose="02020603050405020304" pitchFamily="18" charset="0"/>
              <a:cs typeface="Times New Roman" panose="02020603050405020304" pitchFamily="18" charset="0"/>
            </a:endParaRPr>
          </a:p>
        </p:txBody>
      </p:sp>
      <p:sp>
        <p:nvSpPr>
          <p:cNvPr id="25" name="Rectangle 19">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E5188478-410F-45EA-966D-E1274F34F89C}"/>
              </a:ext>
            </a:extLst>
          </p:cNvPr>
          <p:cNvSpPr>
            <a:spLocks noGrp="1"/>
          </p:cNvSpPr>
          <p:nvPr>
            <p:ph idx="1"/>
          </p:nvPr>
        </p:nvSpPr>
        <p:spPr>
          <a:xfrm>
            <a:off x="649225" y="2133600"/>
            <a:ext cx="3650278" cy="3759253"/>
          </a:xfrm>
        </p:spPr>
        <p:txBody>
          <a:bodyPr>
            <a:normAutofit/>
          </a:bodyPr>
          <a:lstStyle/>
          <a:p>
            <a:r>
              <a:rPr lang="en-US" altLang="zh-CN" sz="2400" dirty="0">
                <a:latin typeface="Times New Roman" panose="02020603050405020304" pitchFamily="18" charset="0"/>
                <a:cs typeface="Times New Roman" panose="02020603050405020304" pitchFamily="18" charset="0"/>
              </a:rPr>
              <a:t>The final sample contains </a:t>
            </a:r>
            <a:r>
              <a:rPr lang="en-US" altLang="zh-CN" sz="2400" b="1" dirty="0">
                <a:latin typeface="Times New Roman" panose="02020603050405020304" pitchFamily="18" charset="0"/>
                <a:cs typeface="Times New Roman" panose="02020603050405020304" pitchFamily="18" charset="0"/>
              </a:rPr>
              <a:t>45,860</a:t>
            </a:r>
            <a:r>
              <a:rPr lang="en-US" altLang="zh-CN" sz="2400" dirty="0">
                <a:latin typeface="Times New Roman" panose="02020603050405020304" pitchFamily="18" charset="0"/>
                <a:cs typeface="Times New Roman" panose="02020603050405020304" pitchFamily="18" charset="0"/>
              </a:rPr>
              <a:t> filings between1995 and 2010 and </a:t>
            </a:r>
            <a:r>
              <a:rPr lang="en-US" altLang="zh-CN" sz="2400" b="1" dirty="0">
                <a:latin typeface="Times New Roman" panose="02020603050405020304" pitchFamily="18" charset="0"/>
                <a:cs typeface="Times New Roman" panose="02020603050405020304" pitchFamily="18" charset="0"/>
              </a:rPr>
              <a:t>7,606</a:t>
            </a:r>
            <a:r>
              <a:rPr lang="en-US" altLang="zh-CN" sz="2400" dirty="0">
                <a:latin typeface="Times New Roman" panose="02020603050405020304" pitchFamily="18" charset="0"/>
                <a:cs typeface="Times New Roman" panose="02020603050405020304" pitchFamily="18" charset="0"/>
              </a:rPr>
              <a:t> unique firms. The mean market value is </a:t>
            </a:r>
            <a:r>
              <a:rPr lang="en-US" altLang="zh-CN" sz="2400" b="1" dirty="0">
                <a:latin typeface="Times New Roman" panose="02020603050405020304" pitchFamily="18" charset="0"/>
                <a:cs typeface="Times New Roman" panose="02020603050405020304" pitchFamily="18" charset="0"/>
              </a:rPr>
              <a:t>$3,09 </a:t>
            </a:r>
            <a:r>
              <a:rPr lang="en-US" altLang="zh-CN" sz="2400" dirty="0">
                <a:latin typeface="Times New Roman" panose="02020603050405020304" pitchFamily="18" charset="0"/>
                <a:cs typeface="Times New Roman" panose="02020603050405020304" pitchFamily="18" charset="0"/>
              </a:rPr>
              <a:t>billion and the book-to-market ratio has a mean value of </a:t>
            </a:r>
            <a:r>
              <a:rPr lang="en-US" altLang="zh-CN" sz="2400" b="1" dirty="0">
                <a:latin typeface="Times New Roman" panose="02020603050405020304" pitchFamily="18" charset="0"/>
                <a:cs typeface="Times New Roman" panose="02020603050405020304" pitchFamily="18" charset="0"/>
              </a:rPr>
              <a:t>0.65</a:t>
            </a:r>
            <a:r>
              <a:rPr lang="en-US" altLang="zh-CN" sz="2400" dirty="0">
                <a:latin typeface="Times New Roman" panose="02020603050405020304" pitchFamily="18" charset="0"/>
                <a:cs typeface="Times New Roman" panose="02020603050405020304" pitchFamily="18" charset="0"/>
              </a:rPr>
              <a:t>. </a:t>
            </a:r>
            <a:endParaRPr lang="zh-CN" altLang="en-US" sz="2400" dirty="0">
              <a:latin typeface="Times New Roman" panose="02020603050405020304" pitchFamily="18" charset="0"/>
              <a:cs typeface="Times New Roman" panose="02020603050405020304" pitchFamily="18" charset="0"/>
            </a:endParaRPr>
          </a:p>
        </p:txBody>
      </p:sp>
      <p:pic>
        <p:nvPicPr>
          <p:cNvPr id="4" name="Picture 3" descr="A screenshot of a social media post&#10;&#10;Description automatically generated">
            <a:extLst>
              <a:ext uri="{FF2B5EF4-FFF2-40B4-BE49-F238E27FC236}">
                <a16:creationId xmlns:a16="http://schemas.microsoft.com/office/drawing/2014/main" id="{313FEE92-91AD-4AD4-9CA2-A5ABA4F1DEFF}"/>
              </a:ext>
            </a:extLst>
          </p:cNvPr>
          <p:cNvPicPr>
            <a:picLocks noChangeAspect="1"/>
          </p:cNvPicPr>
          <p:nvPr/>
        </p:nvPicPr>
        <p:blipFill>
          <a:blip r:embed="rId3"/>
          <a:stretch>
            <a:fillRect/>
          </a:stretch>
        </p:blipFill>
        <p:spPr>
          <a:xfrm>
            <a:off x="4619543" y="1389001"/>
            <a:ext cx="6953577" cy="3754931"/>
          </a:xfrm>
          <a:prstGeom prst="rect">
            <a:avLst/>
          </a:prstGeom>
        </p:spPr>
      </p:pic>
      <p:sp>
        <p:nvSpPr>
          <p:cNvPr id="26"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7487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3FE87F-8A84-42FE-9BFA-DF621A4DFE57}"/>
              </a:ext>
            </a:extLst>
          </p:cNvPr>
          <p:cNvSpPr>
            <a:spLocks noGrp="1"/>
          </p:cNvSpPr>
          <p:nvPr>
            <p:ph type="title"/>
          </p:nvPr>
        </p:nvSpPr>
        <p:spPr>
          <a:xfrm>
            <a:off x="649224" y="645106"/>
            <a:ext cx="3650279" cy="1259894"/>
          </a:xfrm>
        </p:spPr>
        <p:txBody>
          <a:bodyPr>
            <a:normAutofit/>
          </a:bodyPr>
          <a:lstStyle/>
          <a:p>
            <a:r>
              <a:rPr lang="en-US" altLang="zh-CN" sz="2800" dirty="0">
                <a:latin typeface="Times New Roman" panose="02020603050405020304" pitchFamily="18" charset="0"/>
                <a:cs typeface="Times New Roman" panose="02020603050405020304" pitchFamily="18" charset="0"/>
              </a:rPr>
              <a:t>Results: Term weight estimates</a:t>
            </a:r>
            <a:endParaRPr lang="zh-CN" altLang="en-US" sz="2800" dirty="0">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B5522F5-692F-44D9-A213-21EEAEF7402A}"/>
              </a:ext>
            </a:extLst>
          </p:cNvPr>
          <p:cNvSpPr>
            <a:spLocks noGrp="1"/>
          </p:cNvSpPr>
          <p:nvPr>
            <p:ph idx="1"/>
          </p:nvPr>
        </p:nvSpPr>
        <p:spPr>
          <a:xfrm>
            <a:off x="649225" y="2133600"/>
            <a:ext cx="3650278" cy="3759253"/>
          </a:xfrm>
        </p:spPr>
        <p:txBody>
          <a:bodyPr>
            <a:normAutofit/>
          </a:bodyPr>
          <a:lstStyle/>
          <a:p>
            <a:r>
              <a:rPr lang="en-US" altLang="zh-CN" sz="2000" dirty="0">
                <a:latin typeface="Times New Roman" panose="02020603050405020304" pitchFamily="18" charset="0"/>
                <a:cs typeface="Times New Roman" panose="02020603050405020304" pitchFamily="18" charset="0"/>
              </a:rPr>
              <a:t>It presents the distribution of standardized weights for positive and negative words estimated using the entire 1995–2010 sample period. </a:t>
            </a:r>
            <a:r>
              <a:rPr lang="en-US" altLang="zh-CN" sz="2000" b="1" dirty="0">
                <a:latin typeface="Times New Roman" panose="02020603050405020304" pitchFamily="18" charset="0"/>
                <a:cs typeface="Times New Roman" panose="02020603050405020304" pitchFamily="18" charset="0"/>
              </a:rPr>
              <a:t>Sixteen</a:t>
            </a:r>
            <a:r>
              <a:rPr lang="en-US" altLang="zh-CN" sz="2000" dirty="0">
                <a:latin typeface="Times New Roman" panose="02020603050405020304" pitchFamily="18" charset="0"/>
                <a:cs typeface="Times New Roman" panose="02020603050405020304" pitchFamily="18" charset="0"/>
              </a:rPr>
              <a:t> negative and </a:t>
            </a:r>
            <a:r>
              <a:rPr lang="en-US" altLang="zh-CN" sz="2000" b="1" dirty="0">
                <a:latin typeface="Times New Roman" panose="02020603050405020304" pitchFamily="18" charset="0"/>
                <a:cs typeface="Times New Roman" panose="02020603050405020304" pitchFamily="18" charset="0"/>
              </a:rPr>
              <a:t>seven</a:t>
            </a:r>
            <a:r>
              <a:rPr lang="en-US" altLang="zh-CN" sz="2000" dirty="0">
                <a:latin typeface="Times New Roman" panose="02020603050405020304" pitchFamily="18" charset="0"/>
                <a:cs typeface="Times New Roman" panose="02020603050405020304" pitchFamily="18" charset="0"/>
              </a:rPr>
              <a:t> positive words have an absolute magnitude of weights greater than 2, and the figure presents their combined frequencies at the extreme ends. </a:t>
            </a:r>
            <a:endParaRPr lang="zh-CN" alt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FB6AB6D-4743-4FA9-8754-870FDEFE5B1D}"/>
              </a:ext>
            </a:extLst>
          </p:cNvPr>
          <p:cNvPicPr>
            <a:picLocks noChangeAspect="1"/>
          </p:cNvPicPr>
          <p:nvPr/>
        </p:nvPicPr>
        <p:blipFill>
          <a:blip r:embed="rId3"/>
          <a:stretch>
            <a:fillRect/>
          </a:stretch>
        </p:blipFill>
        <p:spPr>
          <a:xfrm>
            <a:off x="6343219" y="640080"/>
            <a:ext cx="3970362" cy="5948110"/>
          </a:xfrm>
          <a:prstGeom prst="rect">
            <a:avLst/>
          </a:prstGeom>
        </p:spPr>
      </p:pic>
      <p:sp>
        <p:nvSpPr>
          <p:cNvPr id="13"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432371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1182</TotalTime>
  <Words>813</Words>
  <Application>Microsoft Office PowerPoint</Application>
  <PresentationFormat>Widescreen</PresentationFormat>
  <Paragraphs>81</Paragraphs>
  <Slides>19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等线</vt:lpstr>
      <vt:lpstr>Arial</vt:lpstr>
      <vt:lpstr>Cambria Math</vt:lpstr>
      <vt:lpstr>Century Gothic</vt:lpstr>
      <vt:lpstr>Times New Roman</vt:lpstr>
      <vt:lpstr>Wingdings 3</vt:lpstr>
      <vt:lpstr>Wisp</vt:lpstr>
      <vt:lpstr>Word power: A new approach for content analysis </vt:lpstr>
      <vt:lpstr>Outline</vt:lpstr>
      <vt:lpstr>Introduction of content analysis</vt:lpstr>
      <vt:lpstr>Methodology: define lexicon</vt:lpstr>
      <vt:lpstr>Methodology: how to map words to score </vt:lpstr>
      <vt:lpstr>Methodology: relation between the score and the contemporaneous stock return</vt:lpstr>
      <vt:lpstr>Data</vt:lpstr>
      <vt:lpstr>Data Summary</vt:lpstr>
      <vt:lpstr>Results: Term weight estimates</vt:lpstr>
      <vt:lpstr>Results: Stability of document tone scores</vt:lpstr>
      <vt:lpstr>Results: Word power weights versus inverse document frequency weights</vt:lpstr>
      <vt:lpstr>Results: Determinants of tone </vt:lpstr>
      <vt:lpstr>Results: Determinants of tone </vt:lpstr>
      <vt:lpstr>PowerPoint Presentation</vt:lpstr>
      <vt:lpstr>Results: Combined lexicons</vt:lpstr>
      <vt:lpstr>Results: Completeness of word list </vt:lpstr>
      <vt:lpstr>Timeliness of market reaction to tone</vt:lpstr>
      <vt:lpstr>Tone of IPO prospectus and underpricing</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power: A new approach for content analysis </dc:title>
  <dc:creator>xu weiyun</dc:creator>
  <cp:lastModifiedBy>xu weiyun</cp:lastModifiedBy>
  <cp:revision>12</cp:revision>
  <dcterms:created xsi:type="dcterms:W3CDTF">2019-09-28T00:01:44Z</dcterms:created>
  <dcterms:modified xsi:type="dcterms:W3CDTF">2019-10-05T20:05:10Z</dcterms:modified>
</cp:coreProperties>
</file>