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8" r:id="rId5"/>
    <p:sldId id="259" r:id="rId6"/>
    <p:sldId id="260" r:id="rId7"/>
    <p:sldId id="261" r:id="rId8"/>
    <p:sldId id="262" r:id="rId9"/>
    <p:sldId id="263" r:id="rId10"/>
    <p:sldId id="264" r:id="rId11"/>
    <p:sldId id="265" r:id="rId12"/>
    <p:sldId id="267" r:id="rId13"/>
    <p:sldId id="268" r:id="rId14"/>
    <p:sldId id="269" r:id="rId15"/>
    <p:sldId id="270" r:id="rId16"/>
    <p:sldId id="271" r:id="rId17"/>
    <p:sldId id="272" r:id="rId18"/>
    <p:sldId id="274" r:id="rId19"/>
    <p:sldId id="275" r:id="rId20"/>
    <p:sldId id="284" r:id="rId21"/>
    <p:sldId id="276" r:id="rId22"/>
    <p:sldId id="277" r:id="rId23"/>
    <p:sldId id="273" r:id="rId24"/>
    <p:sldId id="279" r:id="rId25"/>
    <p:sldId id="285" r:id="rId26"/>
    <p:sldId id="280" r:id="rId27"/>
    <p:sldId id="281" r:id="rId28"/>
    <p:sldId id="286" r:id="rId29"/>
    <p:sldId id="282" r:id="rId30"/>
    <p:sldId id="287" r:id="rId31"/>
    <p:sldId id="288" r:id="rId32"/>
    <p:sldId id="283" r:id="rId33"/>
    <p:sldId id="292" r:id="rId34"/>
    <p:sldId id="289" r:id="rId35"/>
    <p:sldId id="290" r:id="rId36"/>
    <p:sldId id="291"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9"/>
    <p:restoredTop sz="94027"/>
  </p:normalViewPr>
  <p:slideViewPr>
    <p:cSldViewPr snapToGrid="0" snapToObjects="1">
      <p:cViewPr>
        <p:scale>
          <a:sx n="105" d="100"/>
          <a:sy n="105" d="100"/>
        </p:scale>
        <p:origin x="112" y="-9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9/10/19</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9/10/19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9/10/19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9/10/19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9/10/19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9/10/19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9/10/19</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9/10/19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9/10/19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9/10/19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9/10/19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9/10/19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9/10/19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9/10/19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9/10/19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9/10/19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9/10/19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9/10/19</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4A627-513C-5843-A575-75C3BE3B378D}"/>
              </a:ext>
            </a:extLst>
          </p:cNvPr>
          <p:cNvSpPr>
            <a:spLocks noGrp="1"/>
          </p:cNvSpPr>
          <p:nvPr>
            <p:ph type="ctrTitle"/>
          </p:nvPr>
        </p:nvSpPr>
        <p:spPr/>
        <p:txBody>
          <a:bodyPr/>
          <a:lstStyle/>
          <a:p>
            <a:r>
              <a:rPr lang="en-US" sz="4800" dirty="0"/>
              <a:t>INFORMATIVE FUND SIZE, MANAGERIAL SKILL, AND INVESTOR RATIONALITY </a:t>
            </a:r>
          </a:p>
        </p:txBody>
      </p:sp>
      <p:sp>
        <p:nvSpPr>
          <p:cNvPr id="3" name="Subtitle 2">
            <a:extLst>
              <a:ext uri="{FF2B5EF4-FFF2-40B4-BE49-F238E27FC236}">
                <a16:creationId xmlns:a16="http://schemas.microsoft.com/office/drawing/2014/main" id="{8051A82B-68BD-204C-990F-556A69DC6E18}"/>
              </a:ext>
            </a:extLst>
          </p:cNvPr>
          <p:cNvSpPr>
            <a:spLocks noGrp="1"/>
          </p:cNvSpPr>
          <p:nvPr>
            <p:ph type="subTitle" idx="1"/>
          </p:nvPr>
        </p:nvSpPr>
        <p:spPr/>
        <p:txBody>
          <a:bodyPr/>
          <a:lstStyle/>
          <a:p>
            <a:pPr algn="ctr"/>
            <a:r>
              <a:rPr lang="en-US" dirty="0"/>
              <a:t>Author Min Zhu</a:t>
            </a:r>
          </a:p>
          <a:p>
            <a:pPr algn="ctr"/>
            <a:r>
              <a:rPr lang="en-US" dirty="0"/>
              <a:t>Present by Kay song </a:t>
            </a:r>
          </a:p>
          <a:p>
            <a:pPr algn="r"/>
            <a:endParaRPr lang="en-US" dirty="0"/>
          </a:p>
        </p:txBody>
      </p:sp>
    </p:spTree>
    <p:extLst>
      <p:ext uri="{BB962C8B-B14F-4D97-AF65-F5344CB8AC3E}">
        <p14:creationId xmlns:p14="http://schemas.microsoft.com/office/powerpoint/2010/main" val="1172821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dirty="0"/>
              <a:t>theoretical framework</a:t>
            </a:r>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normAutofit/>
          </a:bodyPr>
          <a:lstStyle/>
          <a:p>
            <a:r>
              <a:rPr lang="en-US" dirty="0"/>
              <a:t>neoclassical world， Berk and Green’s (2004)</a:t>
            </a:r>
          </a:p>
          <a:p>
            <a:pPr lvl="1"/>
            <a:r>
              <a:rPr lang="en-US" dirty="0"/>
              <a:t>a key component in the mechanism to achieve equilibrium is decreasing returns to scale</a:t>
            </a:r>
          </a:p>
          <a:p>
            <a:pPr lvl="1"/>
            <a:r>
              <a:rPr lang="en-US" dirty="0"/>
              <a:t>If the net returns to investors are determined in equilibrium by competition be- tween investors, and not by the managers’ skill, then the net alpha is never a measure of skill </a:t>
            </a:r>
          </a:p>
          <a:p>
            <a:pPr lvl="1"/>
            <a:r>
              <a:rPr lang="en-US" dirty="0"/>
              <a:t>Recognizing that the net alpha is simply the gross alpha minus the fees and fund fees are quite stable in reality, the net alpha is also a de- creasing function of the fund size</a:t>
            </a:r>
          </a:p>
          <a:p>
            <a:r>
              <a:rPr lang="en-US" dirty="0"/>
              <a:t>Thus, we can gauge the rationality of investors and the competitiveness of capital markets by studying the net alpha and its relation to size</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402555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dirty="0"/>
              <a:t>theoretical framework</a:t>
            </a:r>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normAutofit lnSpcReduction="10000"/>
          </a:bodyPr>
          <a:lstStyle/>
          <a:p>
            <a:pPr marL="0" indent="0">
              <a:buNone/>
            </a:pPr>
            <a:endParaRPr lang="en-US" dirty="0"/>
          </a:p>
          <a:p>
            <a:r>
              <a:rPr lang="en-US" dirty="0"/>
              <a:t>In a decreasing returns to scale world, a positive net alpha indicates that investors have not given enough money to a particular fund, while a negative net alpha suggests that investors have given the fund too much money</a:t>
            </a:r>
          </a:p>
          <a:p>
            <a:r>
              <a:rPr lang="en-US" dirty="0"/>
              <a:t>In a standard rational expectations world, all net alphas are zero because positive net alphas are competed away by in- </a:t>
            </a:r>
            <a:r>
              <a:rPr lang="en-US" dirty="0" err="1"/>
              <a:t>vestors</a:t>
            </a:r>
            <a:r>
              <a:rPr lang="en-US" dirty="0"/>
              <a:t>, regardless of the fund’s skill level.</a:t>
            </a:r>
          </a:p>
          <a:p>
            <a:r>
              <a:rPr lang="en-US" dirty="0"/>
              <a:t> Berk and van </a:t>
            </a:r>
            <a:r>
              <a:rPr lang="en-US" dirty="0" err="1"/>
              <a:t>Binsbergen</a:t>
            </a:r>
            <a:r>
              <a:rPr lang="en-US" dirty="0"/>
              <a:t> (2015, hereafter “</a:t>
            </a:r>
            <a:r>
              <a:rPr lang="en-US" dirty="0" err="1"/>
              <a:t>BvB</a:t>
            </a:r>
            <a:r>
              <a:rPr lang="en-US" dirty="0"/>
              <a:t>”) further prove that the gross alpha does not measure skill either.</a:t>
            </a:r>
          </a:p>
          <a:p>
            <a:pPr lvl="1"/>
            <a:r>
              <a:rPr lang="en-US" dirty="0"/>
              <a:t>gross alpha is simply the fees a fund charged in equilibrium plus net alpha </a:t>
            </a:r>
          </a:p>
          <a:p>
            <a:endParaRPr lang="en-US" dirty="0"/>
          </a:p>
          <a:p>
            <a:endParaRPr lang="en-US" dirty="0"/>
          </a:p>
          <a:p>
            <a:endParaRPr lang="en-US" dirty="0"/>
          </a:p>
        </p:txBody>
      </p:sp>
    </p:spTree>
    <p:extLst>
      <p:ext uri="{BB962C8B-B14F-4D97-AF65-F5344CB8AC3E}">
        <p14:creationId xmlns:p14="http://schemas.microsoft.com/office/powerpoint/2010/main" val="3584538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dirty="0"/>
              <a:t>theoretical framework</a:t>
            </a:r>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normAutofit fontScale="92500" lnSpcReduction="10000"/>
          </a:bodyPr>
          <a:lstStyle/>
          <a:p>
            <a:pPr marL="0" indent="0">
              <a:buNone/>
            </a:pPr>
            <a:r>
              <a:rPr lang="en-US" dirty="0"/>
              <a:t> </a:t>
            </a:r>
          </a:p>
          <a:p>
            <a:r>
              <a:rPr lang="en-US" dirty="0"/>
              <a:t>A proper measure of managerial skill has to augment information from both the fund size and the fund return</a:t>
            </a:r>
          </a:p>
          <a:p>
            <a:pPr lvl="1"/>
            <a:r>
              <a:rPr lang="en-US" dirty="0" err="1"/>
              <a:t>BvB’s</a:t>
            </a:r>
            <a:r>
              <a:rPr lang="en-US" dirty="0"/>
              <a:t> value added measure： dollar amount of what the fund adds over the benchmark </a:t>
            </a:r>
          </a:p>
          <a:p>
            <a:pPr lvl="1"/>
            <a:r>
              <a:rPr lang="en-US" dirty="0"/>
              <a:t>product of the gross alpha and the fund AUM </a:t>
            </a:r>
            <a:br>
              <a:rPr lang="en-US" dirty="0"/>
            </a:br>
            <a:br>
              <a:rPr lang="en-US" dirty="0"/>
            </a:br>
            <a:r>
              <a:rPr lang="en-US" dirty="0"/>
              <a:t> </a:t>
            </a:r>
          </a:p>
          <a:p>
            <a:pPr lvl="1"/>
            <a:r>
              <a:rPr lang="en-US" dirty="0"/>
              <a:t> The value added at the maximum is given</a:t>
            </a:r>
            <a:br>
              <a:rPr lang="en-US" dirty="0"/>
            </a:br>
            <a:br>
              <a:rPr lang="en-US" dirty="0"/>
            </a:br>
            <a:br>
              <a:rPr lang="en-US" dirty="0"/>
            </a:br>
            <a:br>
              <a:rPr lang="en-US" dirty="0"/>
            </a:br>
            <a:r>
              <a:rPr lang="en-US" dirty="0"/>
              <a:t>q∗, the optimal amount the manager can actively manage.</a:t>
            </a:r>
          </a:p>
          <a:p>
            <a:pPr lvl="1"/>
            <a:endParaRPr lang="en-US" dirty="0"/>
          </a:p>
          <a:p>
            <a:pPr lvl="1"/>
            <a:endParaRPr lang="en-US" dirty="0"/>
          </a:p>
        </p:txBody>
      </p:sp>
      <p:pic>
        <p:nvPicPr>
          <p:cNvPr id="5" name="Picture 4">
            <a:extLst>
              <a:ext uri="{FF2B5EF4-FFF2-40B4-BE49-F238E27FC236}">
                <a16:creationId xmlns:a16="http://schemas.microsoft.com/office/drawing/2014/main" id="{B71B2032-2F14-AD48-8819-D80F3B8BD6B1}"/>
              </a:ext>
            </a:extLst>
          </p:cNvPr>
          <p:cNvPicPr>
            <a:picLocks noChangeAspect="1"/>
          </p:cNvPicPr>
          <p:nvPr/>
        </p:nvPicPr>
        <p:blipFill>
          <a:blip r:embed="rId2"/>
          <a:stretch>
            <a:fillRect/>
          </a:stretch>
        </p:blipFill>
        <p:spPr>
          <a:xfrm>
            <a:off x="2744788" y="4427533"/>
            <a:ext cx="1524000" cy="393700"/>
          </a:xfrm>
          <a:prstGeom prst="rect">
            <a:avLst/>
          </a:prstGeom>
        </p:spPr>
      </p:pic>
      <p:pic>
        <p:nvPicPr>
          <p:cNvPr id="6" name="Picture 5">
            <a:extLst>
              <a:ext uri="{FF2B5EF4-FFF2-40B4-BE49-F238E27FC236}">
                <a16:creationId xmlns:a16="http://schemas.microsoft.com/office/drawing/2014/main" id="{94CECE3A-99E1-7A4A-B034-888A32B3858A}"/>
              </a:ext>
            </a:extLst>
          </p:cNvPr>
          <p:cNvPicPr>
            <a:picLocks noChangeAspect="1"/>
          </p:cNvPicPr>
          <p:nvPr/>
        </p:nvPicPr>
        <p:blipFill>
          <a:blip r:embed="rId3"/>
          <a:stretch>
            <a:fillRect/>
          </a:stretch>
        </p:blipFill>
        <p:spPr>
          <a:xfrm>
            <a:off x="2744788" y="5167311"/>
            <a:ext cx="1930400" cy="495300"/>
          </a:xfrm>
          <a:prstGeom prst="rect">
            <a:avLst/>
          </a:prstGeom>
        </p:spPr>
      </p:pic>
    </p:spTree>
    <p:extLst>
      <p:ext uri="{BB962C8B-B14F-4D97-AF65-F5344CB8AC3E}">
        <p14:creationId xmlns:p14="http://schemas.microsoft.com/office/powerpoint/2010/main" val="3593750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dirty="0"/>
              <a:t>theoretical framework</a:t>
            </a:r>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lstStyle/>
          <a:p>
            <a:pPr marL="0" indent="0">
              <a:buNone/>
            </a:pPr>
            <a:endParaRPr lang="en-US" dirty="0"/>
          </a:p>
          <a:p>
            <a:r>
              <a:rPr lang="en-US" dirty="0" err="1"/>
              <a:t>BvB</a:t>
            </a:r>
            <a:r>
              <a:rPr lang="en-US" dirty="0"/>
              <a:t> show that the maximum value added can be consistently estimated with a simple measure called the realized value added</a:t>
            </a:r>
          </a:p>
          <a:p>
            <a:r>
              <a:rPr lang="en-US" dirty="0"/>
              <a:t>For the </a:t>
            </a:r>
            <a:r>
              <a:rPr lang="en-US" i="1" dirty="0" err="1"/>
              <a:t>i</a:t>
            </a:r>
            <a:r>
              <a:rPr lang="en-US" dirty="0" err="1"/>
              <a:t>-th</a:t>
            </a:r>
            <a:r>
              <a:rPr lang="en-US" dirty="0"/>
              <a:t> fund, the expected value added between times</a:t>
            </a:r>
            <a:r>
              <a:rPr lang="zh-CN" altLang="en-US" dirty="0"/>
              <a:t> </a:t>
            </a:r>
            <a:r>
              <a:rPr lang="en-US" i="1" dirty="0"/>
              <a:t>t</a:t>
            </a:r>
            <a:r>
              <a:rPr lang="en-US" dirty="0"/>
              <a:t>−1</a:t>
            </a:r>
            <a:r>
              <a:rPr lang="zh-CN" altLang="en-US" dirty="0"/>
              <a:t> </a:t>
            </a:r>
            <a:r>
              <a:rPr lang="en-US" dirty="0"/>
              <a:t>and</a:t>
            </a:r>
            <a:r>
              <a:rPr lang="zh-CN" altLang="en-US" dirty="0"/>
              <a:t> </a:t>
            </a:r>
            <a:r>
              <a:rPr lang="en-US" i="1" dirty="0"/>
              <a:t>t</a:t>
            </a:r>
            <a:r>
              <a:rPr lang="zh-CN" altLang="en-US" i="1" dirty="0"/>
              <a:t> </a:t>
            </a:r>
            <a:r>
              <a:rPr lang="en-US" dirty="0"/>
              <a:t>is </a:t>
            </a:r>
          </a:p>
          <a:p>
            <a:pPr marL="0" indent="0">
              <a:buNone/>
            </a:pPr>
            <a:endParaRPr lang="en-US" dirty="0"/>
          </a:p>
          <a:p>
            <a:r>
              <a:rPr lang="en-US" dirty="0"/>
              <a:t>Because managers optimize, they would invest at their optimal amount. This effectively means that managers index the excess money when investors provide more capital than the optimal amount </a:t>
            </a:r>
            <a:r>
              <a:rPr lang="en-US" i="1" dirty="0"/>
              <a:t>q</a:t>
            </a:r>
            <a:r>
              <a:rPr lang="zh-CN" altLang="en-US" i="1" dirty="0"/>
              <a:t>*</a:t>
            </a:r>
            <a:r>
              <a:rPr lang="en-US" altLang="zh-CN" i="1" dirty="0" err="1"/>
              <a:t>i</a:t>
            </a:r>
            <a:r>
              <a:rPr lang="en-US" i="1" dirty="0"/>
              <a:t> </a:t>
            </a:r>
          </a:p>
          <a:p>
            <a:endParaRPr lang="en-US" dirty="0"/>
          </a:p>
          <a:p>
            <a:endParaRPr lang="en-US" dirty="0"/>
          </a:p>
        </p:txBody>
      </p:sp>
      <p:pic>
        <p:nvPicPr>
          <p:cNvPr id="4" name="Picture 3">
            <a:extLst>
              <a:ext uri="{FF2B5EF4-FFF2-40B4-BE49-F238E27FC236}">
                <a16:creationId xmlns:a16="http://schemas.microsoft.com/office/drawing/2014/main" id="{CE1E04D5-E56A-8B4F-892F-C4AD274D93F8}"/>
              </a:ext>
            </a:extLst>
          </p:cNvPr>
          <p:cNvPicPr>
            <a:picLocks noChangeAspect="1"/>
          </p:cNvPicPr>
          <p:nvPr/>
        </p:nvPicPr>
        <p:blipFill>
          <a:blip r:embed="rId2"/>
          <a:stretch>
            <a:fillRect/>
          </a:stretch>
        </p:blipFill>
        <p:spPr>
          <a:xfrm>
            <a:off x="1852612" y="4044950"/>
            <a:ext cx="2857500" cy="533400"/>
          </a:xfrm>
          <a:prstGeom prst="rect">
            <a:avLst/>
          </a:prstGeom>
        </p:spPr>
      </p:pic>
    </p:spTree>
    <p:extLst>
      <p:ext uri="{BB962C8B-B14F-4D97-AF65-F5344CB8AC3E}">
        <p14:creationId xmlns:p14="http://schemas.microsoft.com/office/powerpoint/2010/main" val="3757494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dirty="0"/>
              <a:t>theoretical framework</a:t>
            </a:r>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lstStyle/>
          <a:p>
            <a:pPr marL="0" indent="0">
              <a:buNone/>
            </a:pPr>
            <a:endParaRPr lang="en-US" dirty="0"/>
          </a:p>
          <a:p>
            <a:r>
              <a:rPr lang="en-US" dirty="0"/>
              <a:t>indexed money earns no alpha, the equilibrium gross alpha is given by</a:t>
            </a:r>
          </a:p>
          <a:p>
            <a:endParaRPr lang="en-US" dirty="0"/>
          </a:p>
          <a:p>
            <a:endParaRPr lang="en-US" dirty="0"/>
          </a:p>
          <a:p>
            <a:r>
              <a:rPr lang="en-US" dirty="0"/>
              <a:t>Therefore, the product of the gross alpha and the fund AUM is the maximum value the manager can add </a:t>
            </a:r>
          </a:p>
          <a:p>
            <a:endParaRPr lang="en-US" dirty="0"/>
          </a:p>
          <a:p>
            <a:endParaRPr lang="en-US" dirty="0"/>
          </a:p>
        </p:txBody>
      </p:sp>
      <p:pic>
        <p:nvPicPr>
          <p:cNvPr id="4" name="Picture 3">
            <a:extLst>
              <a:ext uri="{FF2B5EF4-FFF2-40B4-BE49-F238E27FC236}">
                <a16:creationId xmlns:a16="http://schemas.microsoft.com/office/drawing/2014/main" id="{C441E6B0-1292-BF45-A092-E3A6437C42AD}"/>
              </a:ext>
            </a:extLst>
          </p:cNvPr>
          <p:cNvPicPr>
            <a:picLocks noChangeAspect="1"/>
          </p:cNvPicPr>
          <p:nvPr/>
        </p:nvPicPr>
        <p:blipFill>
          <a:blip r:embed="rId2"/>
          <a:stretch>
            <a:fillRect/>
          </a:stretch>
        </p:blipFill>
        <p:spPr>
          <a:xfrm>
            <a:off x="1811337" y="3429000"/>
            <a:ext cx="5283200" cy="863600"/>
          </a:xfrm>
          <a:prstGeom prst="rect">
            <a:avLst/>
          </a:prstGeom>
        </p:spPr>
      </p:pic>
      <p:pic>
        <p:nvPicPr>
          <p:cNvPr id="5" name="Picture 4">
            <a:extLst>
              <a:ext uri="{FF2B5EF4-FFF2-40B4-BE49-F238E27FC236}">
                <a16:creationId xmlns:a16="http://schemas.microsoft.com/office/drawing/2014/main" id="{CA9EE9BB-DD11-D341-8DA2-CA2B4D93E3D3}"/>
              </a:ext>
            </a:extLst>
          </p:cNvPr>
          <p:cNvPicPr>
            <a:picLocks noChangeAspect="1"/>
          </p:cNvPicPr>
          <p:nvPr/>
        </p:nvPicPr>
        <p:blipFill>
          <a:blip r:embed="rId3"/>
          <a:stretch>
            <a:fillRect/>
          </a:stretch>
        </p:blipFill>
        <p:spPr>
          <a:xfrm>
            <a:off x="1449387" y="4826000"/>
            <a:ext cx="4521200" cy="1193800"/>
          </a:xfrm>
          <a:prstGeom prst="rect">
            <a:avLst/>
          </a:prstGeom>
        </p:spPr>
      </p:pic>
    </p:spTree>
    <p:extLst>
      <p:ext uri="{BB962C8B-B14F-4D97-AF65-F5344CB8AC3E}">
        <p14:creationId xmlns:p14="http://schemas.microsoft.com/office/powerpoint/2010/main" val="2109920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dirty="0"/>
              <a:t>theoretical framework</a:t>
            </a:r>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lstStyle/>
          <a:p>
            <a:r>
              <a:rPr lang="en-US" dirty="0"/>
              <a:t> For a fund that exists for </a:t>
            </a:r>
            <a:r>
              <a:rPr lang="en-US" i="1" dirty="0" err="1"/>
              <a:t>Ti</a:t>
            </a:r>
            <a:r>
              <a:rPr lang="en-US" i="1" dirty="0"/>
              <a:t> </a:t>
            </a:r>
            <a:r>
              <a:rPr lang="en-US" dirty="0"/>
              <a:t>periods, the </a:t>
            </a:r>
            <a:r>
              <a:rPr lang="en-US" i="1" dirty="0"/>
              <a:t>it </a:t>
            </a:r>
            <a:r>
              <a:rPr lang="en-US" dirty="0"/>
              <a:t>estimated skill is the time series average of </a:t>
            </a:r>
            <a:r>
              <a:rPr lang="en-US" i="1" dirty="0"/>
              <a:t>Sit </a:t>
            </a:r>
          </a:p>
          <a:p>
            <a:endParaRPr lang="en-US" i="1" dirty="0"/>
          </a:p>
          <a:p>
            <a:pPr lvl="1"/>
            <a:endParaRPr lang="en-US" i="1" dirty="0"/>
          </a:p>
          <a:p>
            <a:pPr lvl="1"/>
            <a:r>
              <a:rPr lang="en-US" i="1" dirty="0"/>
              <a:t> </a:t>
            </a:r>
            <a:r>
              <a:rPr lang="en-US" dirty="0"/>
              <a:t>This is also referred to as the realized value added by </a:t>
            </a:r>
            <a:r>
              <a:rPr lang="en-US" dirty="0" err="1"/>
              <a:t>BvB</a:t>
            </a:r>
            <a:r>
              <a:rPr lang="en-US" dirty="0"/>
              <a:t> that consistently estimates </a:t>
            </a:r>
            <a:r>
              <a:rPr lang="en-US" i="1" dirty="0"/>
              <a:t>Vi</a:t>
            </a:r>
            <a:r>
              <a:rPr lang="en-US" dirty="0"/>
              <a:t>∗ under the standard </a:t>
            </a:r>
            <a:r>
              <a:rPr lang="en-US" dirty="0" err="1"/>
              <a:t>neoclas</a:t>
            </a:r>
            <a:r>
              <a:rPr lang="en-US" dirty="0"/>
              <a:t>- </a:t>
            </a:r>
            <a:r>
              <a:rPr lang="en-US" dirty="0" err="1"/>
              <a:t>sical</a:t>
            </a:r>
            <a:r>
              <a:rPr lang="en-US" dirty="0"/>
              <a:t> assumptions </a:t>
            </a:r>
          </a:p>
          <a:p>
            <a:pPr lvl="1"/>
            <a:endParaRPr lang="en-US" dirty="0"/>
          </a:p>
          <a:p>
            <a:r>
              <a:rPr lang="en-US" dirty="0"/>
              <a:t> The realized value added is not only intuitive but also robust in the sense that it holds regardless of the functional form of the decreasing returns to scale</a:t>
            </a:r>
          </a:p>
          <a:p>
            <a:endParaRPr lang="en-US" dirty="0"/>
          </a:p>
        </p:txBody>
      </p:sp>
      <p:pic>
        <p:nvPicPr>
          <p:cNvPr id="4" name="Picture 3">
            <a:extLst>
              <a:ext uri="{FF2B5EF4-FFF2-40B4-BE49-F238E27FC236}">
                <a16:creationId xmlns:a16="http://schemas.microsoft.com/office/drawing/2014/main" id="{09301B29-64A9-A341-BF80-60E2D73C6260}"/>
              </a:ext>
            </a:extLst>
          </p:cNvPr>
          <p:cNvPicPr>
            <a:picLocks noChangeAspect="1"/>
          </p:cNvPicPr>
          <p:nvPr/>
        </p:nvPicPr>
        <p:blipFill>
          <a:blip r:embed="rId2"/>
          <a:stretch>
            <a:fillRect/>
          </a:stretch>
        </p:blipFill>
        <p:spPr>
          <a:xfrm>
            <a:off x="3815183" y="3016250"/>
            <a:ext cx="1752600" cy="825500"/>
          </a:xfrm>
          <a:prstGeom prst="rect">
            <a:avLst/>
          </a:prstGeom>
        </p:spPr>
      </p:pic>
    </p:spTree>
    <p:extLst>
      <p:ext uri="{BB962C8B-B14F-4D97-AF65-F5344CB8AC3E}">
        <p14:creationId xmlns:p14="http://schemas.microsoft.com/office/powerpoint/2010/main" val="2859758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dirty="0"/>
              <a:t>theoretical framework</a:t>
            </a:r>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lstStyle/>
          <a:p>
            <a:pPr marL="0" indent="0">
              <a:buNone/>
            </a:pPr>
            <a:endParaRPr lang="en-US" dirty="0"/>
          </a:p>
          <a:p>
            <a:r>
              <a:rPr lang="en-US" dirty="0"/>
              <a:t>Summarize</a:t>
            </a:r>
          </a:p>
          <a:p>
            <a:pPr lvl="1"/>
            <a:r>
              <a:rPr lang="en-US" dirty="0"/>
              <a:t>the question of whether and how much mutual fund managers are skilled is an entirely different question from the question of whether investors share in the fruits of the managers’ skill. </a:t>
            </a:r>
          </a:p>
          <a:p>
            <a:pPr lvl="1"/>
            <a:r>
              <a:rPr lang="en-US" dirty="0"/>
              <a:t>The first question can be answered only by the value added measure, and the second question can be answered with the net alpha measure.</a:t>
            </a:r>
          </a:p>
          <a:p>
            <a:pPr lvl="1"/>
            <a:endParaRPr lang="en-US" dirty="0"/>
          </a:p>
          <a:p>
            <a:endParaRPr lang="en-US" dirty="0"/>
          </a:p>
        </p:txBody>
      </p:sp>
    </p:spTree>
    <p:extLst>
      <p:ext uri="{BB962C8B-B14F-4D97-AF65-F5344CB8AC3E}">
        <p14:creationId xmlns:p14="http://schemas.microsoft.com/office/powerpoint/2010/main" val="25518583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dirty="0"/>
              <a:t>Data of Zhu’s work</a:t>
            </a:r>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normAutofit/>
          </a:bodyPr>
          <a:lstStyle/>
          <a:p>
            <a:endParaRPr lang="en-US" dirty="0"/>
          </a:p>
          <a:p>
            <a:r>
              <a:rPr lang="en-US" dirty="0"/>
              <a:t>Morningstar over the period from January 1995 to December 2014</a:t>
            </a:r>
          </a:p>
          <a:p>
            <a:r>
              <a:rPr lang="en-US" dirty="0"/>
              <a:t>To avoid survivorship bias, we include live and dead funds</a:t>
            </a:r>
          </a:p>
          <a:p>
            <a:r>
              <a:rPr lang="en-US" dirty="0"/>
              <a:t>Restrict the analysis to actively managed domestic equity-only funds in US markets </a:t>
            </a:r>
          </a:p>
          <a:p>
            <a:r>
              <a:rPr lang="en-US" dirty="0"/>
              <a:t>aggregate all share classes of the same fund </a:t>
            </a:r>
          </a:p>
          <a:p>
            <a:r>
              <a:rPr lang="en-US" dirty="0"/>
              <a:t>adjust all fund AUM numbers by inflation， express them in January 1, 2014 dollars</a:t>
            </a:r>
          </a:p>
          <a:p>
            <a:r>
              <a:rPr lang="en-US" dirty="0"/>
              <a:t>drop funds with fewer than two years of data</a:t>
            </a:r>
          </a:p>
          <a:p>
            <a:endParaRPr lang="en-US" dirty="0"/>
          </a:p>
          <a:p>
            <a:endParaRPr lang="en-US" dirty="0"/>
          </a:p>
        </p:txBody>
      </p:sp>
    </p:spTree>
    <p:extLst>
      <p:ext uri="{BB962C8B-B14F-4D97-AF65-F5344CB8AC3E}">
        <p14:creationId xmlns:p14="http://schemas.microsoft.com/office/powerpoint/2010/main" val="2750611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dirty="0"/>
              <a:t>Data of Zhu’s work</a:t>
            </a:r>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lstStyle/>
          <a:p>
            <a:endParaRPr lang="en-US" dirty="0"/>
          </a:p>
          <a:p>
            <a:r>
              <a:rPr lang="en-US" dirty="0"/>
              <a:t>also assume that a fund’s benchmark beta is equal to one</a:t>
            </a:r>
          </a:p>
          <a:p>
            <a:r>
              <a:rPr lang="en-US" dirty="0"/>
              <a:t>construct two performance measures: the benchmark- adjusted gross return and the benchmark-adjusted net return</a:t>
            </a:r>
          </a:p>
          <a:p>
            <a:r>
              <a:rPr lang="en-US" dirty="0"/>
              <a:t>To remove outliers, we only use data </a:t>
            </a:r>
            <a:r>
              <a:rPr lang="en-US" dirty="0" err="1"/>
              <a:t>betwen</a:t>
            </a:r>
            <a:r>
              <a:rPr lang="en-US" dirty="0"/>
              <a:t> its 1st and 99th percentiles</a:t>
            </a:r>
          </a:p>
          <a:p>
            <a:endParaRPr lang="en-US" dirty="0"/>
          </a:p>
          <a:p>
            <a:endParaRPr lang="en-US" dirty="0"/>
          </a:p>
          <a:p>
            <a:endParaRPr lang="en-US" dirty="0"/>
          </a:p>
        </p:txBody>
      </p:sp>
    </p:spTree>
    <p:extLst>
      <p:ext uri="{BB962C8B-B14F-4D97-AF65-F5344CB8AC3E}">
        <p14:creationId xmlns:p14="http://schemas.microsoft.com/office/powerpoint/2010/main" val="2347745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b="1" dirty="0"/>
              <a:t>Fund-level returns to scale </a:t>
            </a:r>
            <a:endParaRPr lang="en-US" dirty="0"/>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lstStyle/>
          <a:p>
            <a:r>
              <a:rPr lang="en-US" dirty="0"/>
              <a:t> relationship between fund size and performance</a:t>
            </a:r>
          </a:p>
          <a:p>
            <a:pPr marL="0" indent="0">
              <a:buNone/>
            </a:pPr>
            <a:endParaRPr lang="en-US" dirty="0"/>
          </a:p>
          <a:p>
            <a:pPr lvl="1"/>
            <a:r>
              <a:rPr lang="en-US" dirty="0"/>
              <a:t>fund size proxies </a:t>
            </a:r>
          </a:p>
          <a:p>
            <a:pPr lvl="2"/>
            <a:r>
              <a:rPr lang="en-US" dirty="0"/>
              <a:t>dollar amount of the fund AUM</a:t>
            </a:r>
          </a:p>
          <a:p>
            <a:pPr lvl="2"/>
            <a:r>
              <a:rPr lang="en-US" dirty="0"/>
              <a:t>logarithm of the fund AUM </a:t>
            </a:r>
          </a:p>
          <a:p>
            <a:pPr lvl="1"/>
            <a:r>
              <a:rPr lang="el-GR" dirty="0"/>
              <a:t>β</a:t>
            </a:r>
            <a:r>
              <a:rPr lang="en-US" dirty="0"/>
              <a:t> is supposed to be negative</a:t>
            </a:r>
            <a:br>
              <a:rPr lang="en-US" dirty="0"/>
            </a:br>
            <a:r>
              <a:rPr lang="en-US" dirty="0"/>
              <a:t>A nonnegative </a:t>
            </a:r>
            <a:r>
              <a:rPr lang="el-GR" dirty="0"/>
              <a:t>β </a:t>
            </a:r>
            <a:r>
              <a:rPr lang="en-US" dirty="0"/>
              <a:t>implies a fund’s investment strategy is infinitely scalable. Put an- other way, such a fund is a positive NPV investment opportunity regardless of its size. Conversely, an infinitely large fund would become the market and hence a zero gross alpha </a:t>
            </a:r>
          </a:p>
          <a:p>
            <a:pPr lvl="1"/>
            <a:endParaRPr lang="en-US" dirty="0"/>
          </a:p>
          <a:p>
            <a:pPr lvl="1"/>
            <a:endParaRPr lang="en-US" dirty="0"/>
          </a:p>
          <a:p>
            <a:endParaRPr lang="en-US" dirty="0"/>
          </a:p>
        </p:txBody>
      </p:sp>
      <p:pic>
        <p:nvPicPr>
          <p:cNvPr id="4" name="Picture 3">
            <a:extLst>
              <a:ext uri="{FF2B5EF4-FFF2-40B4-BE49-F238E27FC236}">
                <a16:creationId xmlns:a16="http://schemas.microsoft.com/office/drawing/2014/main" id="{41E88551-0963-5246-B72B-4A421858E908}"/>
              </a:ext>
            </a:extLst>
          </p:cNvPr>
          <p:cNvPicPr>
            <a:picLocks noChangeAspect="1"/>
          </p:cNvPicPr>
          <p:nvPr/>
        </p:nvPicPr>
        <p:blipFill>
          <a:blip r:embed="rId2"/>
          <a:stretch>
            <a:fillRect/>
          </a:stretch>
        </p:blipFill>
        <p:spPr>
          <a:xfrm>
            <a:off x="2211387" y="3005138"/>
            <a:ext cx="2108200" cy="304800"/>
          </a:xfrm>
          <a:prstGeom prst="rect">
            <a:avLst/>
          </a:prstGeom>
        </p:spPr>
      </p:pic>
      <p:pic>
        <p:nvPicPr>
          <p:cNvPr id="5" name="Picture 4">
            <a:extLst>
              <a:ext uri="{FF2B5EF4-FFF2-40B4-BE49-F238E27FC236}">
                <a16:creationId xmlns:a16="http://schemas.microsoft.com/office/drawing/2014/main" id="{FDF509C5-6623-AA45-BD27-C904F4DF71C9}"/>
              </a:ext>
            </a:extLst>
          </p:cNvPr>
          <p:cNvPicPr>
            <a:picLocks noChangeAspect="1"/>
          </p:cNvPicPr>
          <p:nvPr/>
        </p:nvPicPr>
        <p:blipFill>
          <a:blip r:embed="rId3"/>
          <a:stretch>
            <a:fillRect/>
          </a:stretch>
        </p:blipFill>
        <p:spPr>
          <a:xfrm>
            <a:off x="3875087" y="3484563"/>
            <a:ext cx="444500" cy="241300"/>
          </a:xfrm>
          <a:prstGeom prst="rect">
            <a:avLst/>
          </a:prstGeom>
        </p:spPr>
      </p:pic>
    </p:spTree>
    <p:extLst>
      <p:ext uri="{BB962C8B-B14F-4D97-AF65-F5344CB8AC3E}">
        <p14:creationId xmlns:p14="http://schemas.microsoft.com/office/powerpoint/2010/main" val="3016930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BBF1E-A51C-2748-BC2D-0674764B354F}"/>
              </a:ext>
            </a:extLst>
          </p:cNvPr>
          <p:cNvSpPr>
            <a:spLocks noGrp="1"/>
          </p:cNvSpPr>
          <p:nvPr>
            <p:ph type="title"/>
          </p:nvPr>
        </p:nvSpPr>
        <p:spPr/>
        <p:txBody>
          <a:bodyPr/>
          <a:lstStyle/>
          <a:p>
            <a:r>
              <a:rPr lang="en-US" dirty="0"/>
              <a:t>traditional analytic framework</a:t>
            </a:r>
          </a:p>
        </p:txBody>
      </p:sp>
      <p:sp>
        <p:nvSpPr>
          <p:cNvPr id="3" name="Content Placeholder 2">
            <a:extLst>
              <a:ext uri="{FF2B5EF4-FFF2-40B4-BE49-F238E27FC236}">
                <a16:creationId xmlns:a16="http://schemas.microsoft.com/office/drawing/2014/main" id="{8AEDF320-9F34-3146-A58C-63B7B46F278F}"/>
              </a:ext>
            </a:extLst>
          </p:cNvPr>
          <p:cNvSpPr>
            <a:spLocks noGrp="1"/>
          </p:cNvSpPr>
          <p:nvPr>
            <p:ph idx="1"/>
          </p:nvPr>
        </p:nvSpPr>
        <p:spPr/>
        <p:txBody>
          <a:bodyPr/>
          <a:lstStyle/>
          <a:p>
            <a:r>
              <a:rPr lang="en-US" dirty="0"/>
              <a:t>1. The traditional analytic framework of skill in active management builds on the assumption of constant returns to scale. </a:t>
            </a:r>
          </a:p>
          <a:p>
            <a:r>
              <a:rPr lang="en-US" dirty="0"/>
              <a:t>2. fund size is regarded as uninformative and randomly paired with funds </a:t>
            </a:r>
          </a:p>
          <a:p>
            <a:r>
              <a:rPr lang="en-US" dirty="0"/>
              <a:t>3. However, this paper believes the traditional framework that studies managerial skill and ignores size fails to fully utilize the available information, which can have biased previous studies against finding differential ability in active management </a:t>
            </a:r>
          </a:p>
          <a:p>
            <a:endParaRPr lang="en-US" dirty="0"/>
          </a:p>
          <a:p>
            <a:endParaRPr lang="en-US" dirty="0"/>
          </a:p>
        </p:txBody>
      </p:sp>
    </p:spTree>
    <p:extLst>
      <p:ext uri="{BB962C8B-B14F-4D97-AF65-F5344CB8AC3E}">
        <p14:creationId xmlns:p14="http://schemas.microsoft.com/office/powerpoint/2010/main" val="22991255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b="1" dirty="0"/>
              <a:t>Fund-level returns to scale </a:t>
            </a:r>
            <a:endParaRPr lang="en-US" dirty="0"/>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lstStyle/>
          <a:p>
            <a:r>
              <a:rPr lang="en-US" dirty="0"/>
              <a:t> relationship between fund size and performance</a:t>
            </a:r>
          </a:p>
          <a:p>
            <a:pPr marL="0" indent="0">
              <a:buNone/>
            </a:pPr>
            <a:endParaRPr lang="en-US" dirty="0"/>
          </a:p>
          <a:p>
            <a:pPr lvl="1"/>
            <a:r>
              <a:rPr lang="en-US" dirty="0"/>
              <a:t>error term </a:t>
            </a:r>
            <a:r>
              <a:rPr lang="en-US" i="1" dirty="0" err="1"/>
              <a:t>uit</a:t>
            </a:r>
            <a:r>
              <a:rPr lang="en-US" i="1" dirty="0"/>
              <a:t>  </a:t>
            </a:r>
            <a:r>
              <a:rPr lang="en-US" dirty="0"/>
              <a:t>= </a:t>
            </a:r>
            <a:r>
              <a:rPr lang="en-US" i="1" dirty="0" err="1"/>
              <a:t>si</a:t>
            </a:r>
            <a:r>
              <a:rPr lang="en-US" i="1" dirty="0"/>
              <a:t> </a:t>
            </a:r>
            <a:r>
              <a:rPr lang="en-US" dirty="0"/>
              <a:t>+ </a:t>
            </a:r>
            <a:r>
              <a:rPr lang="el-GR" dirty="0"/>
              <a:t>ε</a:t>
            </a:r>
            <a:r>
              <a:rPr lang="en-US" i="1" dirty="0"/>
              <a:t>it</a:t>
            </a:r>
            <a:endParaRPr lang="en-US" dirty="0"/>
          </a:p>
          <a:p>
            <a:pPr lvl="2"/>
            <a:r>
              <a:rPr lang="en-US" dirty="0" err="1"/>
              <a:t>si</a:t>
            </a:r>
            <a:r>
              <a:rPr lang="en-US" dirty="0"/>
              <a:t> reflects individual fund skill</a:t>
            </a:r>
          </a:p>
          <a:p>
            <a:pPr lvl="2"/>
            <a:r>
              <a:rPr lang="en-US" dirty="0"/>
              <a:t>If </a:t>
            </a:r>
            <a:r>
              <a:rPr lang="en-US" dirty="0" err="1"/>
              <a:t>cov</a:t>
            </a:r>
            <a:r>
              <a:rPr lang="en-US" dirty="0"/>
              <a:t>(</a:t>
            </a:r>
            <a:r>
              <a:rPr lang="en-US" i="1" dirty="0"/>
              <a:t>xi , </a:t>
            </a:r>
            <a:r>
              <a:rPr lang="en-US" i="1" dirty="0" err="1"/>
              <a:t>si</a:t>
            </a:r>
            <a:r>
              <a:rPr lang="en-US" i="1" dirty="0"/>
              <a:t> </a:t>
            </a:r>
            <a:r>
              <a:rPr lang="en-US" dirty="0"/>
              <a:t>)!= 0 , putting </a:t>
            </a:r>
            <a:r>
              <a:rPr lang="en-US" i="1" dirty="0" err="1"/>
              <a:t>si</a:t>
            </a:r>
            <a:r>
              <a:rPr lang="en-US" i="1" dirty="0"/>
              <a:t> </a:t>
            </a:r>
            <a:r>
              <a:rPr lang="en-US" dirty="0"/>
              <a:t>into the error term leads to a biased estimate of </a:t>
            </a:r>
            <a:r>
              <a:rPr lang="el-GR" dirty="0"/>
              <a:t>β </a:t>
            </a:r>
            <a:r>
              <a:rPr lang="en-US" dirty="0"/>
              <a:t>(</a:t>
            </a:r>
            <a:r>
              <a:rPr lang="en-US" dirty="0">
                <a:solidFill>
                  <a:srgbClr val="FF0000"/>
                </a:solidFill>
              </a:rPr>
              <a:t>omitted- variable bias</a:t>
            </a:r>
            <a:r>
              <a:rPr lang="en-US" dirty="0"/>
              <a:t>)</a:t>
            </a:r>
          </a:p>
          <a:p>
            <a:pPr lvl="2"/>
            <a:r>
              <a:rPr lang="en-US" dirty="0"/>
              <a:t>can be fixed by including a fund fixed effect </a:t>
            </a:r>
          </a:p>
          <a:p>
            <a:pPr lvl="2"/>
            <a:endParaRPr lang="en-US" dirty="0"/>
          </a:p>
          <a:p>
            <a:pPr lvl="1"/>
            <a:endParaRPr lang="en-US" dirty="0"/>
          </a:p>
          <a:p>
            <a:pPr lvl="1"/>
            <a:endParaRPr lang="en-US" dirty="0"/>
          </a:p>
          <a:p>
            <a:endParaRPr lang="en-US" dirty="0"/>
          </a:p>
        </p:txBody>
      </p:sp>
      <p:pic>
        <p:nvPicPr>
          <p:cNvPr id="4" name="Picture 3">
            <a:extLst>
              <a:ext uri="{FF2B5EF4-FFF2-40B4-BE49-F238E27FC236}">
                <a16:creationId xmlns:a16="http://schemas.microsoft.com/office/drawing/2014/main" id="{41E88551-0963-5246-B72B-4A421858E908}"/>
              </a:ext>
            </a:extLst>
          </p:cNvPr>
          <p:cNvPicPr>
            <a:picLocks noChangeAspect="1"/>
          </p:cNvPicPr>
          <p:nvPr/>
        </p:nvPicPr>
        <p:blipFill>
          <a:blip r:embed="rId2"/>
          <a:stretch>
            <a:fillRect/>
          </a:stretch>
        </p:blipFill>
        <p:spPr>
          <a:xfrm>
            <a:off x="2211387" y="3005138"/>
            <a:ext cx="2108200" cy="304800"/>
          </a:xfrm>
          <a:prstGeom prst="rect">
            <a:avLst/>
          </a:prstGeom>
        </p:spPr>
      </p:pic>
      <p:pic>
        <p:nvPicPr>
          <p:cNvPr id="6" name="Picture 5">
            <a:extLst>
              <a:ext uri="{FF2B5EF4-FFF2-40B4-BE49-F238E27FC236}">
                <a16:creationId xmlns:a16="http://schemas.microsoft.com/office/drawing/2014/main" id="{51D6BCAA-E47D-F14C-A23D-C6FB44FCDA79}"/>
              </a:ext>
            </a:extLst>
          </p:cNvPr>
          <p:cNvPicPr>
            <a:picLocks noChangeAspect="1"/>
          </p:cNvPicPr>
          <p:nvPr/>
        </p:nvPicPr>
        <p:blipFill>
          <a:blip r:embed="rId3"/>
          <a:stretch>
            <a:fillRect/>
          </a:stretch>
        </p:blipFill>
        <p:spPr>
          <a:xfrm>
            <a:off x="2416858" y="5002042"/>
            <a:ext cx="2374900" cy="431800"/>
          </a:xfrm>
          <a:prstGeom prst="rect">
            <a:avLst/>
          </a:prstGeom>
        </p:spPr>
      </p:pic>
    </p:spTree>
    <p:extLst>
      <p:ext uri="{BB962C8B-B14F-4D97-AF65-F5344CB8AC3E}">
        <p14:creationId xmlns:p14="http://schemas.microsoft.com/office/powerpoint/2010/main" val="3137885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b="1" dirty="0"/>
              <a:t>Fund-level returns to scale </a:t>
            </a:r>
            <a:endParaRPr lang="en-US" dirty="0"/>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lstStyle/>
          <a:p>
            <a:r>
              <a:rPr lang="en-US" dirty="0"/>
              <a:t>fixed effect </a:t>
            </a:r>
          </a:p>
          <a:p>
            <a:pPr lvl="1"/>
            <a:r>
              <a:rPr lang="en-US" dirty="0"/>
              <a:t>Although the lagged size </a:t>
            </a:r>
            <a:r>
              <a:rPr lang="en-US" i="1" dirty="0"/>
              <a:t>xit</a:t>
            </a:r>
            <a:r>
              <a:rPr lang="en-US" dirty="0"/>
              <a:t>−1 and the next period return innovation </a:t>
            </a:r>
            <a:r>
              <a:rPr lang="el-GR" dirty="0"/>
              <a:t>ε</a:t>
            </a:r>
            <a:r>
              <a:rPr lang="en-US" i="1" dirty="0"/>
              <a:t>it </a:t>
            </a:r>
            <a:r>
              <a:rPr lang="en-US" dirty="0"/>
              <a:t>are independent, there is a positive contemporaneous correlation between the fund size and the unexpected return. </a:t>
            </a:r>
          </a:p>
          <a:p>
            <a:pPr lvl="1"/>
            <a:r>
              <a:rPr lang="en-US" dirty="0"/>
              <a:t>Because of this contemporaneous correlation, a demeaning process induces a correlation between the demeaned regressor and the demeaned innovation, which, in turn, causes a </a:t>
            </a:r>
            <a:r>
              <a:rPr lang="en-US" dirty="0">
                <a:solidFill>
                  <a:srgbClr val="FF0000"/>
                </a:solidFill>
              </a:rPr>
              <a:t>finite-sample bias </a:t>
            </a:r>
            <a:r>
              <a:rPr lang="en-US" dirty="0"/>
              <a:t>in a fixed-effects estimate of the scale effect </a:t>
            </a:r>
            <a:r>
              <a:rPr lang="el-GR" dirty="0"/>
              <a:t>β</a:t>
            </a:r>
            <a:endParaRPr lang="en-US" dirty="0"/>
          </a:p>
          <a:p>
            <a:pPr lvl="1"/>
            <a:r>
              <a:rPr lang="en-US" dirty="0"/>
              <a:t>To remove the finite sample bias in the fixed-effects estimator, </a:t>
            </a:r>
            <a:r>
              <a:rPr lang="en-US" dirty="0" err="1"/>
              <a:t>Pástor</a:t>
            </a:r>
            <a:r>
              <a:rPr lang="en-US" dirty="0"/>
              <a:t> et al. (2015) use Moon and Phillips’s (2000) recursive demeaning (RD) process.</a:t>
            </a:r>
          </a:p>
          <a:p>
            <a:pPr lvl="1"/>
            <a:endParaRPr lang="el-GR" dirty="0"/>
          </a:p>
          <a:p>
            <a:pPr lvl="1"/>
            <a:endParaRPr lang="en-US" dirty="0"/>
          </a:p>
          <a:p>
            <a:pPr lvl="1"/>
            <a:endParaRPr lang="en-US" dirty="0"/>
          </a:p>
        </p:txBody>
      </p:sp>
    </p:spTree>
    <p:extLst>
      <p:ext uri="{BB962C8B-B14F-4D97-AF65-F5344CB8AC3E}">
        <p14:creationId xmlns:p14="http://schemas.microsoft.com/office/powerpoint/2010/main" val="12882517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b="1" dirty="0"/>
              <a:t>Fund-level returns to scale </a:t>
            </a:r>
            <a:endParaRPr lang="en-US" dirty="0"/>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lstStyle/>
          <a:p>
            <a:r>
              <a:rPr lang="en-US" dirty="0"/>
              <a:t>Some mathematical derivation for RD estimators</a:t>
            </a:r>
          </a:p>
          <a:p>
            <a:pPr lvl="1"/>
            <a:endParaRPr lang="en-US" dirty="0"/>
          </a:p>
        </p:txBody>
      </p:sp>
      <p:pic>
        <p:nvPicPr>
          <p:cNvPr id="4" name="Picture 3">
            <a:extLst>
              <a:ext uri="{FF2B5EF4-FFF2-40B4-BE49-F238E27FC236}">
                <a16:creationId xmlns:a16="http://schemas.microsoft.com/office/drawing/2014/main" id="{A17F91D8-CE61-3644-B801-6B37F61C43AF}"/>
              </a:ext>
            </a:extLst>
          </p:cNvPr>
          <p:cNvPicPr>
            <a:picLocks noChangeAspect="1"/>
          </p:cNvPicPr>
          <p:nvPr/>
        </p:nvPicPr>
        <p:blipFill>
          <a:blip r:embed="rId2"/>
          <a:stretch>
            <a:fillRect/>
          </a:stretch>
        </p:blipFill>
        <p:spPr>
          <a:xfrm>
            <a:off x="2208260" y="3143250"/>
            <a:ext cx="3327400" cy="2336800"/>
          </a:xfrm>
          <a:prstGeom prst="rect">
            <a:avLst/>
          </a:prstGeom>
        </p:spPr>
      </p:pic>
    </p:spTree>
    <p:extLst>
      <p:ext uri="{BB962C8B-B14F-4D97-AF65-F5344CB8AC3E}">
        <p14:creationId xmlns:p14="http://schemas.microsoft.com/office/powerpoint/2010/main" val="27739384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b="1" dirty="0"/>
              <a:t>Fund-level returns to scale </a:t>
            </a:r>
            <a:endParaRPr lang="en-US" dirty="0"/>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lstStyle/>
          <a:p>
            <a:r>
              <a:rPr lang="en-US" dirty="0"/>
              <a:t>RD2 estimator </a:t>
            </a:r>
          </a:p>
          <a:p>
            <a:pPr lvl="1"/>
            <a:r>
              <a:rPr lang="en-US" dirty="0"/>
              <a:t> A new estimator that Zhu proposed in this paper </a:t>
            </a:r>
          </a:p>
          <a:p>
            <a:pPr lvl="1"/>
            <a:endParaRPr lang="en-US" dirty="0"/>
          </a:p>
        </p:txBody>
      </p:sp>
      <p:pic>
        <p:nvPicPr>
          <p:cNvPr id="4" name="Picture 3">
            <a:extLst>
              <a:ext uri="{FF2B5EF4-FFF2-40B4-BE49-F238E27FC236}">
                <a16:creationId xmlns:a16="http://schemas.microsoft.com/office/drawing/2014/main" id="{680BACDA-F5C3-CA42-BE9B-F5EAC32B3F7B}"/>
              </a:ext>
            </a:extLst>
          </p:cNvPr>
          <p:cNvPicPr>
            <a:picLocks noChangeAspect="1"/>
          </p:cNvPicPr>
          <p:nvPr/>
        </p:nvPicPr>
        <p:blipFill>
          <a:blip r:embed="rId2"/>
          <a:stretch>
            <a:fillRect/>
          </a:stretch>
        </p:blipFill>
        <p:spPr>
          <a:xfrm>
            <a:off x="1817761" y="3526368"/>
            <a:ext cx="4667446" cy="2843164"/>
          </a:xfrm>
          <a:prstGeom prst="rect">
            <a:avLst/>
          </a:prstGeom>
        </p:spPr>
      </p:pic>
    </p:spTree>
    <p:extLst>
      <p:ext uri="{BB962C8B-B14F-4D97-AF65-F5344CB8AC3E}">
        <p14:creationId xmlns:p14="http://schemas.microsoft.com/office/powerpoint/2010/main" val="3720046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b="1" dirty="0"/>
              <a:t>Fund-level returns to scale </a:t>
            </a:r>
            <a:endParaRPr lang="en-US" dirty="0"/>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normAutofit/>
          </a:bodyPr>
          <a:lstStyle/>
          <a:p>
            <a:r>
              <a:rPr lang="en-US" dirty="0"/>
              <a:t>Simulations for four estimators</a:t>
            </a:r>
          </a:p>
          <a:p>
            <a:r>
              <a:rPr lang="en-US" dirty="0"/>
              <a:t>Bias, hypothesis testing, standard deviation and the root mean square error (RMSE) of the estimators</a:t>
            </a:r>
          </a:p>
          <a:p>
            <a:pPr lvl="1"/>
            <a:r>
              <a:rPr lang="en-US" dirty="0"/>
              <a:t>simple OLS estimator (OLS)</a:t>
            </a:r>
          </a:p>
          <a:p>
            <a:pPr lvl="2"/>
            <a:r>
              <a:rPr lang="en-US" dirty="0"/>
              <a:t>omitted-variable bias</a:t>
            </a:r>
          </a:p>
          <a:p>
            <a:pPr lvl="1"/>
            <a:r>
              <a:rPr lang="en-US" dirty="0"/>
              <a:t>fixed-effects estimator (FE)</a:t>
            </a:r>
          </a:p>
          <a:p>
            <a:pPr lvl="2"/>
            <a:r>
              <a:rPr lang="en-US" dirty="0"/>
              <a:t>correct omitted-variable bias</a:t>
            </a:r>
          </a:p>
          <a:p>
            <a:pPr lvl="2"/>
            <a:r>
              <a:rPr lang="en-US" dirty="0"/>
              <a:t>Shows </a:t>
            </a:r>
            <a:r>
              <a:rPr lang="en-US" dirty="0" err="1"/>
              <a:t>inite</a:t>
            </a:r>
            <a:r>
              <a:rPr lang="en-US" dirty="0"/>
              <a:t>-sample bias</a:t>
            </a:r>
          </a:p>
          <a:p>
            <a:pPr lvl="2"/>
            <a:r>
              <a:rPr lang="en-US" dirty="0"/>
              <a:t>RMSE is less than OLS</a:t>
            </a:r>
          </a:p>
          <a:p>
            <a:endParaRPr lang="en-US" dirty="0"/>
          </a:p>
          <a:p>
            <a:pPr lvl="1"/>
            <a:endParaRPr lang="en-US" dirty="0"/>
          </a:p>
          <a:p>
            <a:pPr lvl="1"/>
            <a:endParaRPr lang="en-US" dirty="0"/>
          </a:p>
        </p:txBody>
      </p:sp>
    </p:spTree>
    <p:extLst>
      <p:ext uri="{BB962C8B-B14F-4D97-AF65-F5344CB8AC3E}">
        <p14:creationId xmlns:p14="http://schemas.microsoft.com/office/powerpoint/2010/main" val="3468208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b="1" dirty="0"/>
              <a:t>Fund-level returns to scale </a:t>
            </a:r>
            <a:endParaRPr lang="en-US" dirty="0"/>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normAutofit lnSpcReduction="10000"/>
          </a:bodyPr>
          <a:lstStyle/>
          <a:p>
            <a:r>
              <a:rPr lang="en-US" dirty="0"/>
              <a:t>Simulations for four estimators</a:t>
            </a:r>
          </a:p>
          <a:p>
            <a:r>
              <a:rPr lang="en-US" dirty="0"/>
              <a:t>Bias, hypothesis testing, standard deviation and the root mean square error (RMSE) of the estimators</a:t>
            </a:r>
          </a:p>
          <a:p>
            <a:pPr lvl="1"/>
            <a:r>
              <a:rPr lang="en-US" dirty="0"/>
              <a:t>RD1</a:t>
            </a:r>
          </a:p>
          <a:p>
            <a:pPr lvl="2"/>
            <a:r>
              <a:rPr lang="en-US" dirty="0"/>
              <a:t>correct finite-sample bias</a:t>
            </a:r>
          </a:p>
          <a:p>
            <a:pPr lvl="2"/>
            <a:r>
              <a:rPr lang="en-US" dirty="0"/>
              <a:t>Increase omitted-variable bias</a:t>
            </a:r>
          </a:p>
          <a:p>
            <a:pPr lvl="2"/>
            <a:r>
              <a:rPr lang="en-US" dirty="0"/>
              <a:t>RMSE is higher than FE</a:t>
            </a:r>
          </a:p>
          <a:p>
            <a:pPr lvl="1"/>
            <a:r>
              <a:rPr lang="en-US" dirty="0"/>
              <a:t>RD2</a:t>
            </a:r>
          </a:p>
          <a:p>
            <a:pPr lvl="2"/>
            <a:r>
              <a:rPr lang="en-US" dirty="0"/>
              <a:t>correct two bias</a:t>
            </a:r>
          </a:p>
          <a:p>
            <a:pPr lvl="2"/>
            <a:r>
              <a:rPr lang="en-US" dirty="0"/>
              <a:t>RMSE is the least</a:t>
            </a:r>
          </a:p>
          <a:p>
            <a:pPr lvl="1"/>
            <a:endParaRPr lang="en-US" dirty="0"/>
          </a:p>
          <a:p>
            <a:pPr lvl="1"/>
            <a:endParaRPr lang="en-US" dirty="0"/>
          </a:p>
        </p:txBody>
      </p:sp>
    </p:spTree>
    <p:extLst>
      <p:ext uri="{BB962C8B-B14F-4D97-AF65-F5344CB8AC3E}">
        <p14:creationId xmlns:p14="http://schemas.microsoft.com/office/powerpoint/2010/main" val="12249636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b="1" dirty="0"/>
              <a:t>Fund-level returns to scale </a:t>
            </a:r>
            <a:endParaRPr lang="en-US" dirty="0"/>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normAutofit/>
          </a:bodyPr>
          <a:lstStyle/>
          <a:p>
            <a:r>
              <a:rPr lang="en-US" dirty="0"/>
              <a:t>null hypothesis: beta is zero</a:t>
            </a:r>
          </a:p>
          <a:p>
            <a:pPr lvl="1"/>
            <a:r>
              <a:rPr lang="en-US" dirty="0"/>
              <a:t>FE :  rejecting the null in 65–78% of simulations</a:t>
            </a:r>
          </a:p>
          <a:p>
            <a:pPr lvl="1"/>
            <a:r>
              <a:rPr lang="en-US" dirty="0"/>
              <a:t>RD1 lacks sufficient power to reject the null : 13–17%</a:t>
            </a:r>
          </a:p>
          <a:p>
            <a:pPr lvl="1"/>
            <a:r>
              <a:rPr lang="en-US" dirty="0"/>
              <a:t>RD2 possesses adequate power to reject the null when the null is false: is greater than 90%</a:t>
            </a:r>
          </a:p>
          <a:p>
            <a:pPr lvl="2"/>
            <a:r>
              <a:rPr lang="en-US" dirty="0"/>
              <a:t>Why?</a:t>
            </a:r>
          </a:p>
          <a:p>
            <a:pPr lvl="2"/>
            <a:r>
              <a:rPr lang="en-US" dirty="0"/>
              <a:t>inclusion of an intercept in the first-stage regression</a:t>
            </a:r>
          </a:p>
          <a:p>
            <a:pPr lvl="2"/>
            <a:r>
              <a:rPr lang="en-US" dirty="0"/>
              <a:t>stronger instrument by using a more recent fund size measure.</a:t>
            </a:r>
          </a:p>
          <a:p>
            <a:pPr lvl="2"/>
            <a:endParaRPr lang="en-US" dirty="0"/>
          </a:p>
          <a:p>
            <a:pPr lvl="2"/>
            <a:endParaRPr lang="en-US" dirty="0"/>
          </a:p>
          <a:p>
            <a:pPr lvl="1"/>
            <a:endParaRPr lang="en-US" dirty="0"/>
          </a:p>
          <a:p>
            <a:pPr lvl="1"/>
            <a:endParaRPr lang="en-US" dirty="0"/>
          </a:p>
        </p:txBody>
      </p:sp>
    </p:spTree>
    <p:extLst>
      <p:ext uri="{BB962C8B-B14F-4D97-AF65-F5344CB8AC3E}">
        <p14:creationId xmlns:p14="http://schemas.microsoft.com/office/powerpoint/2010/main" val="40866309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b="1" dirty="0"/>
              <a:t>Fund-level returns to scale </a:t>
            </a:r>
            <a:endParaRPr lang="en-US" dirty="0"/>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normAutofit/>
          </a:bodyPr>
          <a:lstStyle/>
          <a:p>
            <a:pPr marL="0" indent="0">
              <a:buNone/>
            </a:pPr>
            <a:endParaRPr lang="en-US" dirty="0"/>
          </a:p>
          <a:p>
            <a:r>
              <a:rPr lang="en-US" dirty="0"/>
              <a:t>Diseconomies of scale </a:t>
            </a:r>
          </a:p>
          <a:p>
            <a:pPr lvl="1"/>
            <a:r>
              <a:rPr lang="en-US" dirty="0"/>
              <a:t>Linear</a:t>
            </a:r>
          </a:p>
          <a:p>
            <a:pPr lvl="2"/>
            <a:r>
              <a:rPr lang="en-US" dirty="0"/>
              <a:t>OLS estimate:  fund size is negative when gross performance is used but positive when net performance is in place. </a:t>
            </a:r>
          </a:p>
          <a:p>
            <a:pPr lvl="2"/>
            <a:r>
              <a:rPr lang="en-US" dirty="0"/>
              <a:t>FE estimator are highly significant and negative for gross and net performance. </a:t>
            </a:r>
          </a:p>
          <a:p>
            <a:pPr lvl="2"/>
            <a:r>
              <a:rPr lang="en-US" dirty="0"/>
              <a:t>The RD1 estimator yields a negative point estimate. The estimator is, however, unable to reject the null of no relationship with </a:t>
            </a:r>
            <a:r>
              <a:rPr lang="en-US" i="1" dirty="0"/>
              <a:t>t</a:t>
            </a:r>
            <a:r>
              <a:rPr lang="en-US" dirty="0"/>
              <a:t>-statistics of −0.34 and −0.32 on the gross and net performance, respectively. </a:t>
            </a:r>
          </a:p>
          <a:p>
            <a:pPr lvl="2"/>
            <a:r>
              <a:rPr lang="en-US" dirty="0"/>
              <a:t>RD2. The estimated effect of fund size on performance is negative and statistically significant at the 5% level</a:t>
            </a:r>
          </a:p>
          <a:p>
            <a:pPr lvl="1"/>
            <a:endParaRPr lang="en-US" dirty="0"/>
          </a:p>
          <a:p>
            <a:pPr lvl="1"/>
            <a:endParaRPr lang="en-US" dirty="0"/>
          </a:p>
        </p:txBody>
      </p:sp>
    </p:spTree>
    <p:extLst>
      <p:ext uri="{BB962C8B-B14F-4D97-AF65-F5344CB8AC3E}">
        <p14:creationId xmlns:p14="http://schemas.microsoft.com/office/powerpoint/2010/main" val="9473309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b="1" dirty="0"/>
              <a:t>Fund-level returns to scale </a:t>
            </a:r>
            <a:endParaRPr lang="en-US" dirty="0"/>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normAutofit/>
          </a:bodyPr>
          <a:lstStyle/>
          <a:p>
            <a:pPr marL="0" indent="0">
              <a:buNone/>
            </a:pPr>
            <a:endParaRPr lang="en-US" dirty="0"/>
          </a:p>
          <a:p>
            <a:r>
              <a:rPr lang="en-US" dirty="0"/>
              <a:t>Diseconomies of scale </a:t>
            </a:r>
          </a:p>
          <a:p>
            <a:pPr lvl="1"/>
            <a:r>
              <a:rPr lang="en-US" dirty="0"/>
              <a:t>The average fund-level decreasing returns to scale parameter estimated on the full sample, however, provides an incomplete picture of decreasing returns to scale in the data</a:t>
            </a:r>
          </a:p>
          <a:p>
            <a:pPr lvl="2"/>
            <a:r>
              <a:rPr lang="en-US" dirty="0"/>
              <a:t>We sort the mu-</a:t>
            </a:r>
            <a:r>
              <a:rPr lang="en-US" dirty="0" err="1"/>
              <a:t>tual</a:t>
            </a:r>
            <a:r>
              <a:rPr lang="en-US" dirty="0"/>
              <a:t> funds based on the decile rankings of their average AUM calculated over the sample period. </a:t>
            </a:r>
          </a:p>
          <a:p>
            <a:pPr lvl="2"/>
            <a:r>
              <a:rPr lang="en-US" dirty="0"/>
              <a:t> consider both linear and loglinear functional forms, The relation between a fund’s size and its gross performance is significantly negative across all deciles </a:t>
            </a:r>
          </a:p>
          <a:p>
            <a:pPr lvl="1"/>
            <a:endParaRPr lang="en-US" dirty="0"/>
          </a:p>
          <a:p>
            <a:pPr lvl="2"/>
            <a:endParaRPr lang="en-US" dirty="0"/>
          </a:p>
          <a:p>
            <a:pPr lvl="1"/>
            <a:endParaRPr lang="en-US" dirty="0"/>
          </a:p>
        </p:txBody>
      </p:sp>
    </p:spTree>
    <p:extLst>
      <p:ext uri="{BB962C8B-B14F-4D97-AF65-F5344CB8AC3E}">
        <p14:creationId xmlns:p14="http://schemas.microsoft.com/office/powerpoint/2010/main" val="2008525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b="1" dirty="0"/>
              <a:t>Value added </a:t>
            </a:r>
            <a:endParaRPr lang="en-US" dirty="0"/>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lstStyle/>
          <a:p>
            <a:r>
              <a:rPr lang="en-US" dirty="0"/>
              <a:t> measure skill in active management using value added</a:t>
            </a:r>
          </a:p>
          <a:p>
            <a:pPr lvl="1"/>
            <a:r>
              <a:rPr lang="en-US" dirty="0"/>
              <a:t>Assumptions</a:t>
            </a:r>
          </a:p>
          <a:p>
            <a:pPr lvl="2"/>
            <a:r>
              <a:rPr lang="en-US" dirty="0"/>
              <a:t>loglinear relationship between gross alpha and fund size </a:t>
            </a:r>
          </a:p>
          <a:p>
            <a:pPr lvl="2"/>
            <a:endParaRPr lang="en-US" dirty="0"/>
          </a:p>
        </p:txBody>
      </p:sp>
    </p:spTree>
    <p:extLst>
      <p:ext uri="{BB962C8B-B14F-4D97-AF65-F5344CB8AC3E}">
        <p14:creationId xmlns:p14="http://schemas.microsoft.com/office/powerpoint/2010/main" val="1046231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dirty="0"/>
              <a:t>previous research</a:t>
            </a:r>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normAutofit lnSpcReduction="10000"/>
          </a:bodyPr>
          <a:lstStyle/>
          <a:p>
            <a:r>
              <a:rPr lang="en-US" dirty="0"/>
              <a:t>1. Chen et al. (2004) and Yan (2008) </a:t>
            </a:r>
          </a:p>
          <a:p>
            <a:pPr lvl="1"/>
            <a:r>
              <a:rPr lang="en-US" dirty="0"/>
              <a:t>negative relationship between fund size and performance. </a:t>
            </a:r>
          </a:p>
          <a:p>
            <a:pPr lvl="1"/>
            <a:r>
              <a:rPr lang="en-US" dirty="0"/>
              <a:t>These studies link diminishing returns to scale to liquidity constraints faced by funds</a:t>
            </a:r>
          </a:p>
          <a:p>
            <a:r>
              <a:rPr lang="en-US" dirty="0"/>
              <a:t> 2. Elton et al. (2012)  </a:t>
            </a:r>
          </a:p>
          <a:p>
            <a:pPr lvl="1"/>
            <a:r>
              <a:rPr lang="en-US" dirty="0"/>
              <a:t>no relationship between size and performance</a:t>
            </a:r>
          </a:p>
          <a:p>
            <a:pPr lvl="1"/>
            <a:r>
              <a:rPr lang="en-US" dirty="0"/>
              <a:t>they attribute to the effect of the diseconomies of returns to scale being offset by the reduction in the expense ratio as a fund increases in size</a:t>
            </a:r>
          </a:p>
          <a:p>
            <a:r>
              <a:rPr lang="en-US" dirty="0"/>
              <a:t> 3. Ferreira et al. (2013)</a:t>
            </a:r>
          </a:p>
          <a:p>
            <a:pPr lvl="1"/>
            <a:r>
              <a:rPr lang="en-US" dirty="0"/>
              <a:t>diseconomies of scale for US funds but not for non-US funds</a:t>
            </a:r>
          </a:p>
          <a:p>
            <a:pPr lvl="1"/>
            <a:endParaRPr lang="en-US" dirty="0"/>
          </a:p>
          <a:p>
            <a:pPr lvl="1"/>
            <a:endParaRPr lang="en-US" dirty="0"/>
          </a:p>
          <a:p>
            <a:endParaRPr lang="en-US" dirty="0"/>
          </a:p>
          <a:p>
            <a:pPr lvl="1"/>
            <a:endParaRPr lang="en-US" dirty="0"/>
          </a:p>
          <a:p>
            <a:endParaRPr lang="en-US" dirty="0"/>
          </a:p>
        </p:txBody>
      </p:sp>
    </p:spTree>
    <p:extLst>
      <p:ext uri="{BB962C8B-B14F-4D97-AF65-F5344CB8AC3E}">
        <p14:creationId xmlns:p14="http://schemas.microsoft.com/office/powerpoint/2010/main" val="41656036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b="1" dirty="0"/>
              <a:t>Value added </a:t>
            </a:r>
            <a:endParaRPr lang="en-US" dirty="0"/>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lstStyle/>
          <a:p>
            <a:r>
              <a:rPr lang="en-US" dirty="0"/>
              <a:t> measure skill in active management using value added</a:t>
            </a:r>
          </a:p>
          <a:p>
            <a:pPr lvl="1"/>
            <a:r>
              <a:rPr lang="en-US" dirty="0"/>
              <a:t>full dynamics of the gross alpha and the value added as a function of the active fund size </a:t>
            </a:r>
          </a:p>
          <a:p>
            <a:pPr marL="914400" lvl="2" indent="0">
              <a:buNone/>
            </a:pPr>
            <a:endParaRPr lang="en-US" dirty="0"/>
          </a:p>
        </p:txBody>
      </p:sp>
      <p:pic>
        <p:nvPicPr>
          <p:cNvPr id="4" name="Picture 3">
            <a:extLst>
              <a:ext uri="{FF2B5EF4-FFF2-40B4-BE49-F238E27FC236}">
                <a16:creationId xmlns:a16="http://schemas.microsoft.com/office/drawing/2014/main" id="{2974495E-540D-2343-AC1F-59DE6F0E8966}"/>
              </a:ext>
            </a:extLst>
          </p:cNvPr>
          <p:cNvPicPr>
            <a:picLocks noChangeAspect="1"/>
          </p:cNvPicPr>
          <p:nvPr/>
        </p:nvPicPr>
        <p:blipFill>
          <a:blip r:embed="rId2"/>
          <a:stretch>
            <a:fillRect/>
          </a:stretch>
        </p:blipFill>
        <p:spPr>
          <a:xfrm>
            <a:off x="3739878" y="3429000"/>
            <a:ext cx="4011419" cy="3205104"/>
          </a:xfrm>
          <a:prstGeom prst="rect">
            <a:avLst/>
          </a:prstGeom>
        </p:spPr>
      </p:pic>
    </p:spTree>
    <p:extLst>
      <p:ext uri="{BB962C8B-B14F-4D97-AF65-F5344CB8AC3E}">
        <p14:creationId xmlns:p14="http://schemas.microsoft.com/office/powerpoint/2010/main" val="10541022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b="1" dirty="0"/>
              <a:t>Value added </a:t>
            </a:r>
            <a:endParaRPr lang="en-US" dirty="0"/>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lstStyle/>
          <a:p>
            <a:r>
              <a:rPr lang="en-US" dirty="0"/>
              <a:t> measure skill in active management using value added</a:t>
            </a:r>
          </a:p>
          <a:p>
            <a:endParaRPr lang="en-US" dirty="0"/>
          </a:p>
          <a:p>
            <a:pPr lvl="1"/>
            <a:r>
              <a:rPr lang="en-US" dirty="0"/>
              <a:t>Reduce the estimation error,  we sort funds into ten portfolios by fund size and estimate </a:t>
            </a:r>
            <a:r>
              <a:rPr lang="en-US" i="1" dirty="0"/>
              <a:t>b </a:t>
            </a:r>
            <a:r>
              <a:rPr lang="en-US" dirty="0"/>
              <a:t>using the panel estimator RD2 in each decile portfolio. </a:t>
            </a:r>
          </a:p>
          <a:p>
            <a:pPr lvl="1"/>
            <a:r>
              <a:rPr lang="en-US" dirty="0"/>
              <a:t>This implementation choice assumes that all the funds in a portfolio share the same </a:t>
            </a:r>
            <a:r>
              <a:rPr lang="en-US" i="1" dirty="0"/>
              <a:t>b </a:t>
            </a:r>
            <a:r>
              <a:rPr lang="en-US" dirty="0"/>
              <a:t>value, this method actually increases the accuracy of the </a:t>
            </a:r>
            <a:r>
              <a:rPr lang="en-US" i="1" dirty="0"/>
              <a:t>b </a:t>
            </a:r>
            <a:r>
              <a:rPr lang="en-US" dirty="0"/>
              <a:t>estimate because of the sharp reduction in estimation errors. </a:t>
            </a:r>
          </a:p>
          <a:p>
            <a:pPr lvl="2"/>
            <a:endParaRPr lang="en-US" dirty="0"/>
          </a:p>
        </p:txBody>
      </p:sp>
    </p:spTree>
    <p:extLst>
      <p:ext uri="{BB962C8B-B14F-4D97-AF65-F5344CB8AC3E}">
        <p14:creationId xmlns:p14="http://schemas.microsoft.com/office/powerpoint/2010/main" val="7246746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dirty="0"/>
              <a:t>investor rationality and the market competitiveness</a:t>
            </a:r>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normAutofit/>
          </a:bodyPr>
          <a:lstStyle/>
          <a:p>
            <a:pPr marL="0" indent="0">
              <a:buNone/>
            </a:pPr>
            <a:endParaRPr lang="en-US" dirty="0"/>
          </a:p>
          <a:p>
            <a:r>
              <a:rPr lang="en-US" dirty="0"/>
              <a:t>rather than teaching us something about managerial skill, the net alpha teaches us something about the rationality of investors and the competitiveness of markets , </a:t>
            </a:r>
          </a:p>
          <a:p>
            <a:r>
              <a:rPr lang="en-US" dirty="0"/>
              <a:t>We examine whether investors can allocate their money to where it is most productive both in cross-section and over the typical lifetime of a fund</a:t>
            </a:r>
          </a:p>
          <a:p>
            <a:endParaRPr lang="en-US" dirty="0"/>
          </a:p>
        </p:txBody>
      </p:sp>
    </p:spTree>
    <p:extLst>
      <p:ext uri="{BB962C8B-B14F-4D97-AF65-F5344CB8AC3E}">
        <p14:creationId xmlns:p14="http://schemas.microsoft.com/office/powerpoint/2010/main" val="3431569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dirty="0"/>
              <a:t>investor rationality and the market competitiveness</a:t>
            </a:r>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normAutofit/>
          </a:bodyPr>
          <a:lstStyle/>
          <a:p>
            <a:pPr marL="0" indent="0">
              <a:buNone/>
            </a:pPr>
            <a:endParaRPr lang="en-US" dirty="0"/>
          </a:p>
          <a:p>
            <a:r>
              <a:rPr lang="en-US" dirty="0"/>
              <a:t>Cross-sectional investor rationality</a:t>
            </a:r>
          </a:p>
          <a:p>
            <a:pPr lvl="1"/>
            <a:r>
              <a:rPr lang="en-US" dirty="0"/>
              <a:t>Each month, flag a fund whether it is in equilibrium , offers additional or destroys value  to decide if negative net alpha or not </a:t>
            </a:r>
          </a:p>
          <a:p>
            <a:pPr lvl="1"/>
            <a:r>
              <a:rPr lang="en-US" dirty="0"/>
              <a:t>compute the annual net capital flows in each fund</a:t>
            </a:r>
          </a:p>
          <a:p>
            <a:pPr lvl="1"/>
            <a:r>
              <a:rPr lang="en-US" dirty="0"/>
              <a:t>If investors’ learning is effective, we would expect the fraction of funds with inflows higher in the positive net alpha group and lower in the negative net alpha group, relative to the benchmark trend </a:t>
            </a:r>
          </a:p>
          <a:p>
            <a:pPr lvl="1"/>
            <a:r>
              <a:rPr lang="en-US" dirty="0"/>
              <a:t>Results: they appear to be able to quickly learn and shift their capital to chase positive NPV opportunities </a:t>
            </a:r>
          </a:p>
        </p:txBody>
      </p:sp>
    </p:spTree>
    <p:extLst>
      <p:ext uri="{BB962C8B-B14F-4D97-AF65-F5344CB8AC3E}">
        <p14:creationId xmlns:p14="http://schemas.microsoft.com/office/powerpoint/2010/main" val="4597069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dirty="0"/>
              <a:t>investor rationality and the market competitiveness</a:t>
            </a:r>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lstStyle/>
          <a:p>
            <a:r>
              <a:rPr lang="en-US" dirty="0"/>
              <a:t>Ideas</a:t>
            </a:r>
          </a:p>
          <a:p>
            <a:pPr lvl="1"/>
            <a:r>
              <a:rPr lang="en-US" dirty="0"/>
              <a:t>rather than teaching us something about managerial skill, the net alpha teaches us something about the rationality of investors and the competitiveness of markets </a:t>
            </a:r>
          </a:p>
          <a:p>
            <a:pPr lvl="1"/>
            <a:r>
              <a:rPr lang="en-US" dirty="0"/>
              <a:t>We examine whether investors can allocate their money to where it is most productive both in cross-section and over the typical lifetime of a fund. </a:t>
            </a:r>
          </a:p>
          <a:p>
            <a:pPr lvl="1"/>
            <a:endParaRPr lang="en-US" dirty="0"/>
          </a:p>
        </p:txBody>
      </p:sp>
    </p:spTree>
    <p:extLst>
      <p:ext uri="{BB962C8B-B14F-4D97-AF65-F5344CB8AC3E}">
        <p14:creationId xmlns:p14="http://schemas.microsoft.com/office/powerpoint/2010/main" val="4026719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dirty="0"/>
              <a:t>investor rationality and the market competitiveness</a:t>
            </a:r>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lstStyle/>
          <a:p>
            <a:r>
              <a:rPr lang="en-US" dirty="0"/>
              <a:t>Investor rationality over a fund’s lifetime</a:t>
            </a:r>
          </a:p>
          <a:p>
            <a:pPr lvl="1"/>
            <a:r>
              <a:rPr lang="en-US" dirty="0"/>
              <a:t>Each month, flag whether investors have put the right amount of money with the </a:t>
            </a:r>
            <a:r>
              <a:rPr lang="en-US" i="1" dirty="0" err="1"/>
              <a:t>i</a:t>
            </a:r>
            <a:r>
              <a:rPr lang="en-US" dirty="0" err="1"/>
              <a:t>-th</a:t>
            </a:r>
            <a:r>
              <a:rPr lang="en-US" dirty="0"/>
              <a:t> fund at time </a:t>
            </a:r>
            <a:r>
              <a:rPr lang="en-US" i="1" dirty="0"/>
              <a:t>t or not</a:t>
            </a:r>
            <a:endParaRPr lang="en-US" dirty="0"/>
          </a:p>
          <a:p>
            <a:pPr lvl="1"/>
            <a:r>
              <a:rPr lang="en-US" dirty="0"/>
              <a:t>logit regression results shows chance that investors have not given a fund enough money (a positive net alpha) significantly decreases over a fund’s lifetime</a:t>
            </a:r>
          </a:p>
          <a:p>
            <a:pPr lvl="1"/>
            <a:endParaRPr lang="en-US" dirty="0"/>
          </a:p>
        </p:txBody>
      </p:sp>
    </p:spTree>
    <p:extLst>
      <p:ext uri="{BB962C8B-B14F-4D97-AF65-F5344CB8AC3E}">
        <p14:creationId xmlns:p14="http://schemas.microsoft.com/office/powerpoint/2010/main" val="31251858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lstStyle/>
          <a:p>
            <a:r>
              <a:rPr lang="en-US" dirty="0"/>
              <a:t>Fund performance is negatively related to fund size</a:t>
            </a:r>
          </a:p>
          <a:p>
            <a:r>
              <a:rPr lang="en-US" dirty="0"/>
              <a:t>Best estimators for regression is RD2 compared to OLS, FE and RD1</a:t>
            </a:r>
          </a:p>
          <a:p>
            <a:r>
              <a:rPr lang="en-US" dirty="0"/>
              <a:t>Best indicator for managers skill is value added instead of fund performance</a:t>
            </a:r>
          </a:p>
          <a:p>
            <a:r>
              <a:rPr lang="en-US" dirty="0"/>
              <a:t>Net alpha offers insights into investor rationality and the market competitiveness</a:t>
            </a:r>
          </a:p>
          <a:p>
            <a:endParaRPr lang="en-US" dirty="0"/>
          </a:p>
        </p:txBody>
      </p:sp>
    </p:spTree>
    <p:extLst>
      <p:ext uri="{BB962C8B-B14F-4D97-AF65-F5344CB8AC3E}">
        <p14:creationId xmlns:p14="http://schemas.microsoft.com/office/powerpoint/2010/main" val="3795085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dirty="0"/>
              <a:t>previous research</a:t>
            </a:r>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lstStyle/>
          <a:p>
            <a:r>
              <a:rPr lang="en-US" dirty="0"/>
              <a:t>Problem</a:t>
            </a:r>
          </a:p>
          <a:p>
            <a:pPr lvl="1"/>
            <a:r>
              <a:rPr lang="en-US" dirty="0"/>
              <a:t>based on the ordinary least squares (OLS) approach that directly regresses fund returns on lagged fund sizes (omitted-variable bias)</a:t>
            </a:r>
          </a:p>
          <a:p>
            <a:pPr lvl="1"/>
            <a:r>
              <a:rPr lang="en-US" dirty="0"/>
              <a:t>A concern with this approach is that the validity of the model is based on the assumption that fund size is uninformative and randomly distributed among funds, the very hypothesis to be tested.</a:t>
            </a:r>
          </a:p>
          <a:p>
            <a:pPr lvl="1"/>
            <a:endParaRPr lang="en-US" dirty="0"/>
          </a:p>
          <a:p>
            <a:pPr lvl="1"/>
            <a:endParaRPr lang="en-US" dirty="0"/>
          </a:p>
          <a:p>
            <a:endParaRPr lang="en-US" dirty="0"/>
          </a:p>
          <a:p>
            <a:pPr lvl="1"/>
            <a:endParaRPr lang="en-US" dirty="0"/>
          </a:p>
          <a:p>
            <a:endParaRPr lang="en-US" dirty="0"/>
          </a:p>
          <a:p>
            <a:pPr lvl="1"/>
            <a:endParaRPr lang="en-US" dirty="0"/>
          </a:p>
          <a:p>
            <a:endParaRPr lang="en-US" dirty="0"/>
          </a:p>
        </p:txBody>
      </p:sp>
    </p:spTree>
    <p:extLst>
      <p:ext uri="{BB962C8B-B14F-4D97-AF65-F5344CB8AC3E}">
        <p14:creationId xmlns:p14="http://schemas.microsoft.com/office/powerpoint/2010/main" val="157162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dirty="0"/>
              <a:t>Research Foundation</a:t>
            </a:r>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lstStyle/>
          <a:p>
            <a:r>
              <a:rPr lang="en-US" dirty="0" err="1"/>
              <a:t>Pástor</a:t>
            </a:r>
            <a:r>
              <a:rPr lang="en-US" dirty="0"/>
              <a:t> et al. (2015) </a:t>
            </a:r>
          </a:p>
          <a:p>
            <a:pPr lvl="1"/>
            <a:r>
              <a:rPr lang="en-US" dirty="0"/>
              <a:t>utilize fund fixed effects to remove the omitted-variable bias.</a:t>
            </a:r>
          </a:p>
          <a:p>
            <a:pPr lvl="1"/>
            <a:r>
              <a:rPr lang="en-US" dirty="0"/>
              <a:t>they use an empirical strategy based on recursive demeaning procedure to ex- amine the size-performance relationship </a:t>
            </a:r>
          </a:p>
          <a:p>
            <a:pPr lvl="1"/>
            <a:r>
              <a:rPr lang="en-US" dirty="0"/>
              <a:t>show that performance decreases as the size of the active mutual fund industry grows</a:t>
            </a:r>
          </a:p>
          <a:p>
            <a:pPr lvl="1"/>
            <a:r>
              <a:rPr lang="en-US" dirty="0"/>
              <a:t> however,  fail to reject the hypothesis of constant returns to scale at the individual fund level. </a:t>
            </a:r>
          </a:p>
          <a:p>
            <a:pPr lvl="1"/>
            <a:endParaRPr lang="en-US" dirty="0"/>
          </a:p>
          <a:p>
            <a:pPr lvl="1"/>
            <a:endParaRPr lang="en-US" dirty="0"/>
          </a:p>
        </p:txBody>
      </p:sp>
    </p:spTree>
    <p:extLst>
      <p:ext uri="{BB962C8B-B14F-4D97-AF65-F5344CB8AC3E}">
        <p14:creationId xmlns:p14="http://schemas.microsoft.com/office/powerpoint/2010/main" val="1973245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dirty="0"/>
              <a:t>Overview of Zhu’s work</a:t>
            </a:r>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normAutofit fontScale="92500" lnSpcReduction="20000"/>
          </a:bodyPr>
          <a:lstStyle/>
          <a:p>
            <a:r>
              <a:rPr lang="en-US" dirty="0"/>
              <a:t>Based on work of </a:t>
            </a:r>
            <a:r>
              <a:rPr lang="en-US" dirty="0" err="1"/>
              <a:t>Pástor</a:t>
            </a:r>
            <a:r>
              <a:rPr lang="en-US" dirty="0"/>
              <a:t> et al. (2015).</a:t>
            </a:r>
          </a:p>
          <a:p>
            <a:pPr lvl="1"/>
            <a:r>
              <a:rPr lang="en-US" dirty="0"/>
              <a:t>empirical strategy suffers an inherent misspecification resulting from a model restriction that is problematic for the fund size process</a:t>
            </a:r>
          </a:p>
          <a:p>
            <a:pPr lvl="1"/>
            <a:r>
              <a:rPr lang="en-US" dirty="0"/>
              <a:t>this misspecification increases estimation uncertainty and reduces power in hypothesis tests.</a:t>
            </a:r>
          </a:p>
          <a:p>
            <a:pPr lvl="1"/>
            <a:r>
              <a:rPr lang="en-US" dirty="0"/>
              <a:t>Thus, better to use the biased OLS estimator</a:t>
            </a:r>
          </a:p>
          <a:p>
            <a:r>
              <a:rPr lang="en-US" dirty="0"/>
              <a:t> correcting the omitted-variable bias, which greatly increased estimating uncertainty </a:t>
            </a:r>
          </a:p>
          <a:p>
            <a:r>
              <a:rPr lang="en-US" dirty="0"/>
              <a:t> Due to severe skewness in dollar fund size, the logarithm of fund size is often used </a:t>
            </a:r>
          </a:p>
          <a:p>
            <a:r>
              <a:rPr lang="en-US" dirty="0"/>
              <a:t>Using portfolios sorted on fund size, we further show a substantial amount of individual heterogeneity in decreasing returns to scale.</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45473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dirty="0"/>
              <a:t>Overview of Zhu’s work</a:t>
            </a:r>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normAutofit lnSpcReduction="10000"/>
          </a:bodyPr>
          <a:lstStyle/>
          <a:p>
            <a:r>
              <a:rPr lang="en-US" dirty="0"/>
              <a:t>Based on Berk and van </a:t>
            </a:r>
            <a:r>
              <a:rPr lang="en-US" dirty="0" err="1"/>
              <a:t>Binsber</a:t>
            </a:r>
            <a:r>
              <a:rPr lang="en-US" dirty="0"/>
              <a:t>- gen (2015) </a:t>
            </a:r>
          </a:p>
          <a:p>
            <a:pPr lvl="1"/>
            <a:r>
              <a:rPr lang="en-US" dirty="0"/>
              <a:t>They demonstrate that the only proper measure in a decreasing returns to scale world is the value added</a:t>
            </a:r>
          </a:p>
          <a:p>
            <a:pPr lvl="1"/>
            <a:r>
              <a:rPr lang="en-US" dirty="0"/>
              <a:t>study the relation between the optimal value a fund can create and the value the fund actually delivered</a:t>
            </a:r>
          </a:p>
          <a:p>
            <a:pPr lvl="2"/>
            <a:r>
              <a:rPr lang="en-US" dirty="0"/>
              <a:t>loglinear functional form of decreasing returns to scale</a:t>
            </a:r>
          </a:p>
          <a:p>
            <a:r>
              <a:rPr lang="en-US" dirty="0"/>
              <a:t>Based on Berk and van </a:t>
            </a:r>
            <a:r>
              <a:rPr lang="en-US" dirty="0" err="1"/>
              <a:t>Binsbergen’s</a:t>
            </a:r>
            <a:r>
              <a:rPr lang="en-US" dirty="0"/>
              <a:t> (2015) (</a:t>
            </a:r>
            <a:r>
              <a:rPr lang="en-US" dirty="0" err="1"/>
              <a:t>BvB</a:t>
            </a:r>
            <a:r>
              <a:rPr lang="en-US" dirty="0"/>
              <a:t>)</a:t>
            </a:r>
          </a:p>
          <a:p>
            <a:pPr lvl="1"/>
            <a:r>
              <a:rPr lang="en-US" dirty="0"/>
              <a:t>The value a fund actually delivered is measured by realized value added.</a:t>
            </a:r>
          </a:p>
          <a:p>
            <a:pPr lvl="1"/>
            <a:r>
              <a:rPr lang="en-US" dirty="0"/>
              <a:t>Investors’ fund flows ensure all managers have enough capital to extract the maximum value from capital markets, and fund managers index the excess amount if the investors provided surplus capital</a:t>
            </a:r>
          </a:p>
          <a:p>
            <a:pPr lvl="1"/>
            <a:endParaRPr lang="en-US" dirty="0"/>
          </a:p>
          <a:p>
            <a:pPr lvl="1"/>
            <a:endParaRPr lang="en-US" dirty="0"/>
          </a:p>
          <a:p>
            <a:pPr lvl="1"/>
            <a:endParaRPr lang="en-US" dirty="0"/>
          </a:p>
          <a:p>
            <a:endParaRPr lang="en-US" dirty="0"/>
          </a:p>
          <a:p>
            <a:pPr lvl="2"/>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537433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dirty="0"/>
              <a:t>Overview of Zhu’s work</a:t>
            </a:r>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normAutofit/>
          </a:bodyPr>
          <a:lstStyle/>
          <a:p>
            <a:r>
              <a:rPr lang="en-US" dirty="0"/>
              <a:t> Empirical evidence </a:t>
            </a:r>
          </a:p>
          <a:p>
            <a:pPr lvl="1"/>
            <a:r>
              <a:rPr lang="en-US" dirty="0"/>
              <a:t>value a typical fund actually added is far short of the optimum</a:t>
            </a:r>
          </a:p>
          <a:p>
            <a:pPr lvl="1"/>
            <a:r>
              <a:rPr lang="en-US" dirty="0"/>
              <a:t>On the one hand, 17% of the funds in our sample fail to have enough capital from investors to extract the optimal value</a:t>
            </a:r>
          </a:p>
          <a:p>
            <a:pPr lvl="1"/>
            <a:r>
              <a:rPr lang="en-US" dirty="0"/>
              <a:t>On the other hand, funds that have surplus capital, rather than index the excess money, the managers tend to actively manage more than they can handle, running the risk of destroying value</a:t>
            </a:r>
          </a:p>
          <a:p>
            <a:pPr lvl="1"/>
            <a:r>
              <a:rPr lang="en-US" dirty="0"/>
              <a:t>It is necessary to bear in mind here that these inferences on whether funds have enough or too much capital depend on the assumption that the relation between size and gross alpha is loglinear</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4065452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5E07-AFA3-1845-885F-699D437881F4}"/>
              </a:ext>
            </a:extLst>
          </p:cNvPr>
          <p:cNvSpPr>
            <a:spLocks noGrp="1"/>
          </p:cNvSpPr>
          <p:nvPr>
            <p:ph type="title"/>
          </p:nvPr>
        </p:nvSpPr>
        <p:spPr/>
        <p:txBody>
          <a:bodyPr/>
          <a:lstStyle/>
          <a:p>
            <a:r>
              <a:rPr lang="en-US" dirty="0"/>
              <a:t>Overview of Zhu’s work</a:t>
            </a:r>
          </a:p>
        </p:txBody>
      </p:sp>
      <p:sp>
        <p:nvSpPr>
          <p:cNvPr id="3" name="Content Placeholder 2">
            <a:extLst>
              <a:ext uri="{FF2B5EF4-FFF2-40B4-BE49-F238E27FC236}">
                <a16:creationId xmlns:a16="http://schemas.microsoft.com/office/drawing/2014/main" id="{CBFEB443-7BD3-634A-8CDA-0DA65787EF63}"/>
              </a:ext>
            </a:extLst>
          </p:cNvPr>
          <p:cNvSpPr>
            <a:spLocks noGrp="1"/>
          </p:cNvSpPr>
          <p:nvPr>
            <p:ph idx="1"/>
          </p:nvPr>
        </p:nvSpPr>
        <p:spPr/>
        <p:txBody>
          <a:bodyPr/>
          <a:lstStyle/>
          <a:p>
            <a:r>
              <a:rPr lang="en-US" dirty="0"/>
              <a:t>rather than teach us something about managerial skill, net alphas teach us something about the rationality of investors and the competitiveness of financial markets.</a:t>
            </a:r>
          </a:p>
          <a:p>
            <a:pPr lvl="1"/>
            <a:r>
              <a:rPr lang="en-US" dirty="0"/>
              <a:t>the empirical evidence we provide indicates the existence of sophisticated investors who are capable of rational learning </a:t>
            </a:r>
          </a:p>
          <a:p>
            <a:pPr lvl="1"/>
            <a:endParaRPr lang="en-US" dirty="0"/>
          </a:p>
          <a:p>
            <a:endParaRPr lang="en-US" dirty="0"/>
          </a:p>
        </p:txBody>
      </p:sp>
    </p:spTree>
    <p:extLst>
      <p:ext uri="{BB962C8B-B14F-4D97-AF65-F5344CB8AC3E}">
        <p14:creationId xmlns:p14="http://schemas.microsoft.com/office/powerpoint/2010/main" val="12046646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156</TotalTime>
  <Words>1570</Words>
  <Application>Microsoft Macintosh PowerPoint</Application>
  <PresentationFormat>Widescreen</PresentationFormat>
  <Paragraphs>235</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Century Gothic</vt:lpstr>
      <vt:lpstr>Wingdings 3</vt:lpstr>
      <vt:lpstr>Ion Boardroom</vt:lpstr>
      <vt:lpstr>INFORMATIVE FUND SIZE, MANAGERIAL SKILL, AND INVESTOR RATIONALITY </vt:lpstr>
      <vt:lpstr>traditional analytic framework</vt:lpstr>
      <vt:lpstr>previous research</vt:lpstr>
      <vt:lpstr>previous research</vt:lpstr>
      <vt:lpstr>Research Foundation</vt:lpstr>
      <vt:lpstr>Overview of Zhu’s work</vt:lpstr>
      <vt:lpstr>Overview of Zhu’s work</vt:lpstr>
      <vt:lpstr>Overview of Zhu’s work</vt:lpstr>
      <vt:lpstr>Overview of Zhu’s work</vt:lpstr>
      <vt:lpstr>theoretical framework</vt:lpstr>
      <vt:lpstr>theoretical framework</vt:lpstr>
      <vt:lpstr>theoretical framework</vt:lpstr>
      <vt:lpstr>theoretical framework</vt:lpstr>
      <vt:lpstr>theoretical framework</vt:lpstr>
      <vt:lpstr>theoretical framework</vt:lpstr>
      <vt:lpstr>theoretical framework</vt:lpstr>
      <vt:lpstr>Data of Zhu’s work</vt:lpstr>
      <vt:lpstr>Data of Zhu’s work</vt:lpstr>
      <vt:lpstr>Fund-level returns to scale </vt:lpstr>
      <vt:lpstr>Fund-level returns to scale </vt:lpstr>
      <vt:lpstr>Fund-level returns to scale </vt:lpstr>
      <vt:lpstr>Fund-level returns to scale </vt:lpstr>
      <vt:lpstr>Fund-level returns to scale </vt:lpstr>
      <vt:lpstr>Fund-level returns to scale </vt:lpstr>
      <vt:lpstr>Fund-level returns to scale </vt:lpstr>
      <vt:lpstr>Fund-level returns to scale </vt:lpstr>
      <vt:lpstr>Fund-level returns to scale </vt:lpstr>
      <vt:lpstr>Fund-level returns to scale </vt:lpstr>
      <vt:lpstr>Value added </vt:lpstr>
      <vt:lpstr>Value added </vt:lpstr>
      <vt:lpstr>Value added </vt:lpstr>
      <vt:lpstr>investor rationality and the market competitiveness</vt:lpstr>
      <vt:lpstr>investor rationality and the market competitiveness</vt:lpstr>
      <vt:lpstr>investor rationality and the market competitiveness</vt:lpstr>
      <vt:lpstr>investor rationality and the market competitiveness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INFORMATIVE FUND SIZE, MANAGERIAL SKILL, AND INVESTOR RATIONALITY </dc:title>
  <dc:creator>Song, Kay</dc:creator>
  <cp:lastModifiedBy>Song, Kay</cp:lastModifiedBy>
  <cp:revision>14</cp:revision>
  <dcterms:created xsi:type="dcterms:W3CDTF">2019-09-10T17:47:53Z</dcterms:created>
  <dcterms:modified xsi:type="dcterms:W3CDTF">2019-09-10T20:24:09Z</dcterms:modified>
</cp:coreProperties>
</file>