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58" r:id="rId4"/>
    <p:sldId id="263" r:id="rId5"/>
    <p:sldId id="259" r:id="rId6"/>
    <p:sldId id="264" r:id="rId7"/>
    <p:sldId id="260" r:id="rId8"/>
    <p:sldId id="261" r:id="rId9"/>
    <p:sldId id="262"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AD839E0-E78C-8748-BFF4-FC8246C3F2AC}">
          <p14:sldIdLst>
            <p14:sldId id="256"/>
            <p14:sldId id="257"/>
            <p14:sldId id="258"/>
            <p14:sldId id="263"/>
            <p14:sldId id="259"/>
            <p14:sldId id="264"/>
            <p14:sldId id="260"/>
            <p14:sldId id="261"/>
            <p14:sldId id="262"/>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55882"/>
  </p:normalViewPr>
  <p:slideViewPr>
    <p:cSldViewPr snapToGrid="0" snapToObjects="1">
      <p:cViewPr varScale="1">
        <p:scale>
          <a:sx n="55" d="100"/>
          <a:sy n="55" d="100"/>
        </p:scale>
        <p:origin x="222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5BB60B-9F08-484B-A3AA-F237B6E7504C}" type="datetimeFigureOut">
              <a:rPr lang="en-US" smtClean="0"/>
              <a:t>10/2/19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BF49C8-3624-6E49-A148-4D52715F6C29}" type="slidenum">
              <a:rPr lang="en-US" smtClean="0"/>
              <a:t>‹#›</a:t>
            </a:fld>
            <a:endParaRPr lang="en-US"/>
          </a:p>
        </p:txBody>
      </p:sp>
    </p:spTree>
    <p:extLst>
      <p:ext uri="{BB962C8B-B14F-4D97-AF65-F5344CB8AC3E}">
        <p14:creationId xmlns:p14="http://schemas.microsoft.com/office/powerpoint/2010/main" val="334089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effectLst/>
                <a:latin typeface="+mn-lt"/>
                <a:ea typeface="+mn-ea"/>
                <a:cs typeface="+mn-cs"/>
              </a:rPr>
              <a:t>In</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section</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I,</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the</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authors</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stated</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the</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purposes</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of</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the</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paper.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effectLst/>
                <a:latin typeface="+mn-lt"/>
                <a:ea typeface="+mn-ea"/>
                <a:cs typeface="+mn-cs"/>
              </a:rPr>
              <a:t>In</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Section</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the</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authors</a:t>
            </a:r>
            <a:r>
              <a:rPr lang="en-US" sz="1200" kern="1200" dirty="0">
                <a:solidFill>
                  <a:schemeClr val="tx1"/>
                </a:solidFill>
                <a:effectLst/>
                <a:latin typeface="+mn-lt"/>
                <a:ea typeface="+mn-ea"/>
                <a:cs typeface="+mn-cs"/>
              </a:rPr>
              <a:t> give </a:t>
            </a:r>
            <a:r>
              <a:rPr lang="en-US" altLang="zh-CN" sz="1200" kern="1200" dirty="0">
                <a:solidFill>
                  <a:schemeClr val="tx1"/>
                </a:solidFill>
                <a:effectLst/>
                <a:latin typeface="+mn-lt"/>
                <a:ea typeface="+mn-ea"/>
                <a:cs typeface="+mn-cs"/>
              </a:rPr>
              <a:t>their</a:t>
            </a:r>
            <a:r>
              <a:rPr lang="en-US" sz="1200" kern="1200" dirty="0">
                <a:solidFill>
                  <a:schemeClr val="tx1"/>
                </a:solidFill>
                <a:effectLst/>
                <a:latin typeface="+mn-lt"/>
                <a:ea typeface="+mn-ea"/>
                <a:cs typeface="+mn-cs"/>
              </a:rPr>
              <a:t> own admittedly biased perspective on some of the important ideas in the existing academic literature on the banking industry, with a discussion of some of the more obvious policy implications of the ideas.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Section III </a:t>
            </a:r>
            <a:r>
              <a:rPr lang="en-US" altLang="zh-CN" sz="1200" kern="1200" dirty="0">
                <a:solidFill>
                  <a:schemeClr val="tx1"/>
                </a:solidFill>
                <a:effectLst/>
                <a:latin typeface="+mn-lt"/>
                <a:ea typeface="+mn-ea"/>
                <a:cs typeface="+mn-cs"/>
              </a:rPr>
              <a:t>they</a:t>
            </a:r>
            <a:r>
              <a:rPr lang="en-US" sz="1200" kern="1200" dirty="0">
                <a:solidFill>
                  <a:schemeClr val="tx1"/>
                </a:solidFill>
                <a:effectLst/>
                <a:latin typeface="+mn-lt"/>
                <a:ea typeface="+mn-ea"/>
                <a:cs typeface="+mn-cs"/>
              </a:rPr>
              <a:t> use these ideas to give a detailed examination of two policy proposals (100% reserve banking and using market discipline on large incompletely insured deposits or subordinated short-term debt). We conclude that both proposals are dangerous.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Section IV closes the paper. </a:t>
            </a:r>
            <a:endParaRPr lang="en-US" dirty="0"/>
          </a:p>
          <a:p>
            <a:endParaRPr lang="en-US" dirty="0"/>
          </a:p>
        </p:txBody>
      </p:sp>
      <p:sp>
        <p:nvSpPr>
          <p:cNvPr id="4" name="Slide Number Placeholder 3"/>
          <p:cNvSpPr>
            <a:spLocks noGrp="1"/>
          </p:cNvSpPr>
          <p:nvPr>
            <p:ph type="sldNum" sz="quarter" idx="5"/>
          </p:nvPr>
        </p:nvSpPr>
        <p:spPr/>
        <p:txBody>
          <a:bodyPr/>
          <a:lstStyle/>
          <a:p>
            <a:fld id="{4EBF49C8-3624-6E49-A148-4D52715F6C29}" type="slidenum">
              <a:rPr lang="en-US" smtClean="0"/>
              <a:t>2</a:t>
            </a:fld>
            <a:endParaRPr lang="en-US"/>
          </a:p>
        </p:txBody>
      </p:sp>
    </p:spTree>
    <p:extLst>
      <p:ext uri="{BB962C8B-B14F-4D97-AF65-F5344CB8AC3E}">
        <p14:creationId xmlns:p14="http://schemas.microsoft.com/office/powerpoint/2010/main" val="3689111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 These proposals would be ineffective in changing bank behavior and would destabilize banks, thus reducing the effectiveness of deposit insurance in preventing runs.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permitting unlimited entry into these lines of business would undermine the viability of deposit insurance, which is perhaps the</a:t>
            </a:r>
            <a:r>
              <a:rPr lang="zh-CN" altLang="en-US"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only effective tool for preventing bank runs.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altLang="zh-CN" sz="1200" kern="1200" dirty="0">
                <a:solidFill>
                  <a:schemeClr val="tx1"/>
                </a:solidFill>
                <a:effectLst/>
                <a:latin typeface="+mn-lt"/>
                <a:ea typeface="+mn-ea"/>
                <a:cs typeface="+mn-cs"/>
              </a:rPr>
              <a:t>This</a:t>
            </a:r>
            <a:r>
              <a:rPr lang="zh-CN" altLang="en-US"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could reduce stability because new firms that move in</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to</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take</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the</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past</a:t>
            </a:r>
            <a:r>
              <a:rPr lang="zh-CN" altLang="en-US"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banks</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role</a:t>
            </a:r>
            <a:r>
              <a:rPr lang="en-US" sz="1200" kern="1200" dirty="0">
                <a:solidFill>
                  <a:schemeClr val="tx1"/>
                </a:solidFill>
                <a:effectLst/>
                <a:latin typeface="+mn-lt"/>
                <a:ea typeface="+mn-ea"/>
                <a:cs typeface="+mn-cs"/>
              </a:rPr>
              <a:t> may inherit the problem of runs. </a:t>
            </a:r>
            <a:endParaRPr lang="en-US"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altLang="zh-CN" sz="1200" kern="1200" dirty="0">
                <a:solidFill>
                  <a:schemeClr val="tx1"/>
                </a:solidFill>
                <a:effectLst/>
                <a:latin typeface="+mn-lt"/>
                <a:ea typeface="+mn-ea"/>
                <a:cs typeface="+mn-cs"/>
              </a:rPr>
              <a:t>Although,</a:t>
            </a:r>
            <a:r>
              <a:rPr lang="zh-CN" altLang="en-US"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this policy cannot prevent banks from taking on too much risk</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but</a:t>
            </a:r>
            <a:r>
              <a:rPr lang="zh-CN" altLang="en-US"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it could reduce the incentive to do so</a:t>
            </a:r>
            <a:r>
              <a:rPr lang="en-US" altLang="zh-CN" sz="1200" kern="1200" dirty="0">
                <a:solidFill>
                  <a:schemeClr val="tx1"/>
                </a:solidFill>
                <a:effectLst/>
                <a:latin typeface="+mn-lt"/>
                <a:ea typeface="+mn-ea"/>
                <a:cs typeface="+mn-cs"/>
              </a:rPr>
              <a:t>.</a:t>
            </a:r>
            <a:endParaRPr lang="en-US"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a:p>
          <a:p>
            <a:endParaRPr lang="en-US" dirty="0"/>
          </a:p>
        </p:txBody>
      </p:sp>
      <p:sp>
        <p:nvSpPr>
          <p:cNvPr id="4" name="Slide Number Placeholder 3"/>
          <p:cNvSpPr>
            <a:spLocks noGrp="1"/>
          </p:cNvSpPr>
          <p:nvPr>
            <p:ph type="sldNum" sz="quarter" idx="5"/>
          </p:nvPr>
        </p:nvSpPr>
        <p:spPr/>
        <p:txBody>
          <a:bodyPr/>
          <a:lstStyle/>
          <a:p>
            <a:fld id="{4EBF49C8-3624-6E49-A148-4D52715F6C29}" type="slidenum">
              <a:rPr lang="en-US" smtClean="0"/>
              <a:t>4</a:t>
            </a:fld>
            <a:endParaRPr lang="en-US"/>
          </a:p>
        </p:txBody>
      </p:sp>
    </p:spTree>
    <p:extLst>
      <p:ext uri="{BB962C8B-B14F-4D97-AF65-F5344CB8AC3E}">
        <p14:creationId xmlns:p14="http://schemas.microsoft.com/office/powerpoint/2010/main" val="3520951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1.</a:t>
            </a:r>
            <a:r>
              <a:rPr lang="zh-CN" altLang="en-US" dirty="0"/>
              <a:t> </a:t>
            </a:r>
            <a:r>
              <a:rPr lang="en-US" sz="1200" kern="1200" dirty="0">
                <a:solidFill>
                  <a:schemeClr val="tx1"/>
                </a:solidFill>
                <a:effectLst/>
                <a:latin typeface="+mn-lt"/>
                <a:ea typeface="+mn-ea"/>
                <a:cs typeface="+mn-cs"/>
              </a:rPr>
              <a:t>Since fixed-rate insurance is necessarily underpriced for banks taking large enough risks, banks can have an incentive to pay above-market rates of return to attract large quantities of deposits to scale up their investment in risky assets. </a:t>
            </a:r>
            <a:endParaRPr lang="en-US" dirty="0"/>
          </a:p>
          <a:p>
            <a:r>
              <a:rPr lang="en-US" altLang="zh-CN" dirty="0"/>
              <a:t>One</a:t>
            </a:r>
            <a:r>
              <a:rPr lang="zh-CN" altLang="en-US" dirty="0"/>
              <a:t> </a:t>
            </a:r>
            <a:r>
              <a:rPr lang="en-US" altLang="zh-CN" dirty="0" err="1"/>
              <a:t>sulotion</a:t>
            </a:r>
            <a:r>
              <a:rPr lang="zh-CN" altLang="en-US" dirty="0"/>
              <a:t> </a:t>
            </a:r>
            <a:r>
              <a:rPr lang="en-US" altLang="zh-CN" dirty="0"/>
              <a:t>is</a:t>
            </a:r>
            <a:r>
              <a:rPr lang="zh-CN" altLang="en-US" dirty="0"/>
              <a:t> </a:t>
            </a:r>
            <a:r>
              <a:rPr lang="en-US" altLang="zh-CN" dirty="0"/>
              <a:t>to</a:t>
            </a:r>
            <a:r>
              <a:rPr lang="zh-CN" altLang="en-US" dirty="0"/>
              <a:t> </a:t>
            </a:r>
            <a:r>
              <a:rPr lang="en-US" altLang="zh-CN" dirty="0"/>
              <a:t>impose</a:t>
            </a:r>
            <a:r>
              <a:rPr lang="zh-CN" altLang="en-US" dirty="0"/>
              <a:t> </a:t>
            </a:r>
            <a:r>
              <a:rPr lang="en-US" altLang="zh-CN" dirty="0"/>
              <a:t>restrictions</a:t>
            </a:r>
            <a:r>
              <a:rPr lang="zh-CN" altLang="en-US" dirty="0"/>
              <a:t> </a:t>
            </a:r>
            <a:r>
              <a:rPr lang="en-US" altLang="zh-CN" dirty="0"/>
              <a:t>on</a:t>
            </a:r>
            <a:r>
              <a:rPr lang="zh-CN" altLang="en-US" dirty="0"/>
              <a:t> </a:t>
            </a:r>
            <a:r>
              <a:rPr lang="en-US" altLang="zh-CN" dirty="0"/>
              <a:t>that</a:t>
            </a:r>
            <a:r>
              <a:rPr lang="zh-CN" altLang="en-US" dirty="0"/>
              <a:t> </a:t>
            </a:r>
            <a:r>
              <a:rPr lang="en-US" altLang="zh-CN" dirty="0"/>
              <a:t>banks</a:t>
            </a:r>
            <a:r>
              <a:rPr lang="zh-CN" altLang="en-US" dirty="0"/>
              <a:t> </a:t>
            </a:r>
            <a:r>
              <a:rPr lang="en-US" altLang="zh-CN" dirty="0"/>
              <a:t>can</a:t>
            </a:r>
            <a:r>
              <a:rPr lang="zh-CN" altLang="en-US" dirty="0"/>
              <a:t> </a:t>
            </a:r>
            <a:r>
              <a:rPr lang="en-US" altLang="zh-CN" dirty="0"/>
              <a:t>do.</a:t>
            </a:r>
            <a:r>
              <a:rPr lang="zh-CN" altLang="en-US" dirty="0"/>
              <a:t> </a:t>
            </a:r>
            <a:endParaRPr lang="en-US" altLang="zh-CN" dirty="0"/>
          </a:p>
          <a:p>
            <a:r>
              <a:rPr lang="en-US" altLang="zh-CN" dirty="0"/>
              <a:t>Second</a:t>
            </a:r>
            <a:r>
              <a:rPr lang="zh-CN" altLang="en-US" dirty="0"/>
              <a:t> </a:t>
            </a:r>
            <a:r>
              <a:rPr lang="en-US" altLang="zh-CN" dirty="0"/>
              <a:t>is</a:t>
            </a:r>
            <a:r>
              <a:rPr lang="zh-CN" altLang="en-US" dirty="0"/>
              <a:t> </a:t>
            </a:r>
            <a:r>
              <a:rPr lang="en-US" altLang="zh-CN" dirty="0"/>
              <a:t>the</a:t>
            </a:r>
            <a:r>
              <a:rPr lang="zh-CN" altLang="en-US" dirty="0"/>
              <a:t> </a:t>
            </a:r>
            <a:r>
              <a:rPr lang="en-US" altLang="zh-CN" dirty="0"/>
              <a:t>use</a:t>
            </a:r>
            <a:r>
              <a:rPr lang="zh-CN" altLang="en-US" dirty="0"/>
              <a:t> </a:t>
            </a:r>
            <a:r>
              <a:rPr lang="en-US" altLang="zh-CN" dirty="0"/>
              <a:t>of</a:t>
            </a:r>
            <a:r>
              <a:rPr lang="zh-CN" altLang="en-US" dirty="0"/>
              <a:t> </a:t>
            </a:r>
            <a:r>
              <a:rPr lang="en-US" altLang="zh-CN" dirty="0"/>
              <a:t>insurance</a:t>
            </a:r>
            <a:r>
              <a:rPr lang="zh-CN" altLang="en-US" dirty="0"/>
              <a:t> </a:t>
            </a:r>
            <a:r>
              <a:rPr lang="en-US" altLang="zh-CN" dirty="0"/>
              <a:t>premiums</a:t>
            </a:r>
          </a:p>
          <a:p>
            <a:r>
              <a:rPr lang="en-US" altLang="zh-CN" dirty="0"/>
              <a:t>Third</a:t>
            </a:r>
            <a:r>
              <a:rPr lang="zh-CN" altLang="en-US" dirty="0"/>
              <a:t> </a:t>
            </a:r>
            <a:r>
              <a:rPr lang="en-US" altLang="zh-CN" dirty="0"/>
              <a:t>is</a:t>
            </a:r>
            <a:r>
              <a:rPr lang="zh-CN" altLang="en-US" dirty="0"/>
              <a:t> </a:t>
            </a:r>
            <a:r>
              <a:rPr lang="en-US" altLang="zh-CN" dirty="0"/>
              <a:t>to</a:t>
            </a:r>
            <a:r>
              <a:rPr lang="zh-CN" altLang="en-US" dirty="0"/>
              <a:t> </a:t>
            </a:r>
            <a:r>
              <a:rPr lang="en-US" altLang="zh-CN" dirty="0"/>
              <a:t>monitor</a:t>
            </a:r>
            <a:r>
              <a:rPr lang="zh-CN" altLang="en-US" dirty="0"/>
              <a:t> </a:t>
            </a:r>
            <a:r>
              <a:rPr lang="en-US" altLang="zh-CN" dirty="0"/>
              <a:t>the</a:t>
            </a:r>
            <a:r>
              <a:rPr lang="zh-CN" altLang="en-US" dirty="0"/>
              <a:t> </a:t>
            </a:r>
            <a:r>
              <a:rPr lang="en-US" altLang="zh-CN" dirty="0"/>
              <a:t>banks</a:t>
            </a:r>
            <a:r>
              <a:rPr lang="zh-CN" altLang="en-US" dirty="0"/>
              <a:t> </a:t>
            </a:r>
            <a:r>
              <a:rPr lang="en-US" altLang="zh-CN" dirty="0"/>
              <a:t>continually</a:t>
            </a:r>
            <a:r>
              <a:rPr lang="zh-CN" altLang="en-US" dirty="0"/>
              <a:t> </a:t>
            </a:r>
            <a:r>
              <a:rPr lang="en-US" altLang="zh-CN" dirty="0"/>
              <a:t>and</a:t>
            </a:r>
            <a:r>
              <a:rPr lang="zh-CN" altLang="en-US" dirty="0"/>
              <a:t> </a:t>
            </a:r>
            <a:r>
              <a:rPr lang="en-US" altLang="zh-CN" dirty="0"/>
              <a:t>to</a:t>
            </a:r>
            <a:r>
              <a:rPr lang="zh-CN" altLang="en-US" dirty="0"/>
              <a:t> </a:t>
            </a:r>
            <a:r>
              <a:rPr lang="en-US" altLang="zh-CN" dirty="0"/>
              <a:t>make</a:t>
            </a:r>
            <a:r>
              <a:rPr lang="zh-CN" altLang="en-US" dirty="0"/>
              <a:t> </a:t>
            </a:r>
            <a:r>
              <a:rPr lang="en-US" altLang="zh-CN" dirty="0"/>
              <a:t>suggestions</a:t>
            </a:r>
            <a:r>
              <a:rPr lang="zh-CN" altLang="en-US" dirty="0"/>
              <a:t> </a:t>
            </a:r>
            <a:r>
              <a:rPr lang="en-US" altLang="zh-CN" dirty="0"/>
              <a:t>on</a:t>
            </a:r>
            <a:r>
              <a:rPr lang="zh-CN" altLang="en-US" dirty="0"/>
              <a:t> </a:t>
            </a:r>
            <a:r>
              <a:rPr lang="en-US" altLang="zh-CN" dirty="0"/>
              <a:t>how</a:t>
            </a:r>
            <a:r>
              <a:rPr lang="zh-CN" altLang="en-US" dirty="0"/>
              <a:t> </a:t>
            </a:r>
            <a:r>
              <a:rPr lang="en-US" altLang="zh-CN" dirty="0"/>
              <a:t>to</a:t>
            </a:r>
            <a:r>
              <a:rPr lang="zh-CN" altLang="en-US" dirty="0"/>
              <a:t> </a:t>
            </a:r>
            <a:r>
              <a:rPr lang="en-US" altLang="zh-CN" dirty="0"/>
              <a:t>reduce</a:t>
            </a:r>
            <a:r>
              <a:rPr lang="zh-CN" altLang="en-US" dirty="0"/>
              <a:t> </a:t>
            </a:r>
            <a:r>
              <a:rPr lang="en-US" altLang="zh-CN" dirty="0"/>
              <a:t>risks</a:t>
            </a:r>
          </a:p>
          <a:p>
            <a:r>
              <a:rPr lang="en-US" altLang="zh-CN" dirty="0"/>
              <a:t>Last</a:t>
            </a:r>
            <a:r>
              <a:rPr lang="zh-CN" altLang="en-US" dirty="0"/>
              <a:t> </a:t>
            </a:r>
            <a:r>
              <a:rPr lang="en-US" altLang="zh-CN" dirty="0"/>
              <a:t>is</a:t>
            </a:r>
            <a:r>
              <a:rPr lang="zh-CN" altLang="en-US" dirty="0"/>
              <a:t> </a:t>
            </a:r>
            <a:r>
              <a:rPr lang="en-US" altLang="zh-CN" dirty="0"/>
              <a:t>the</a:t>
            </a:r>
            <a:r>
              <a:rPr lang="zh-CN" altLang="en-US" dirty="0"/>
              <a:t> </a:t>
            </a:r>
            <a:r>
              <a:rPr lang="en-US" altLang="zh-CN" dirty="0"/>
              <a:t>threat</a:t>
            </a:r>
            <a:r>
              <a:rPr lang="zh-CN" altLang="en-US" dirty="0"/>
              <a:t> </a:t>
            </a:r>
            <a:r>
              <a:rPr lang="en-US" altLang="zh-CN" dirty="0"/>
              <a:t>of</a:t>
            </a:r>
            <a:r>
              <a:rPr lang="zh-CN" altLang="en-US" dirty="0"/>
              <a:t> </a:t>
            </a:r>
            <a:r>
              <a:rPr lang="en-US" altLang="zh-CN" dirty="0"/>
              <a:t>loss</a:t>
            </a:r>
            <a:r>
              <a:rPr lang="zh-CN" altLang="en-US" dirty="0"/>
              <a:t> </a:t>
            </a:r>
            <a:r>
              <a:rPr lang="en-US" altLang="zh-CN" dirty="0"/>
              <a:t>of</a:t>
            </a:r>
            <a:r>
              <a:rPr lang="zh-CN" altLang="en-US" dirty="0"/>
              <a:t> </a:t>
            </a:r>
            <a:r>
              <a:rPr lang="en-US" altLang="zh-CN" dirty="0"/>
              <a:t>business</a:t>
            </a:r>
            <a:r>
              <a:rPr lang="zh-CN" altLang="en-US" dirty="0"/>
              <a:t> </a:t>
            </a:r>
            <a:r>
              <a:rPr lang="en-US" altLang="zh-CN" dirty="0"/>
              <a:t>due</a:t>
            </a:r>
            <a:r>
              <a:rPr lang="zh-CN" altLang="en-US" dirty="0"/>
              <a:t> </a:t>
            </a:r>
            <a:r>
              <a:rPr lang="en-US" altLang="zh-CN" dirty="0"/>
              <a:t>to</a:t>
            </a:r>
            <a:r>
              <a:rPr lang="zh-CN" altLang="en-US" dirty="0"/>
              <a:t> </a:t>
            </a:r>
            <a:r>
              <a:rPr lang="en-US" altLang="zh-CN" dirty="0"/>
              <a:t>loss</a:t>
            </a:r>
            <a:r>
              <a:rPr lang="zh-CN" altLang="en-US" dirty="0"/>
              <a:t> </a:t>
            </a:r>
            <a:r>
              <a:rPr lang="en-US" altLang="zh-CN" dirty="0"/>
              <a:t>of</a:t>
            </a:r>
            <a:r>
              <a:rPr lang="zh-CN" altLang="en-US" dirty="0"/>
              <a:t> </a:t>
            </a:r>
            <a:r>
              <a:rPr lang="en-US" altLang="zh-CN" dirty="0"/>
              <a:t>reputation</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However,</a:t>
            </a:r>
            <a:r>
              <a:rPr lang="zh-CN" altLang="en-US" dirty="0"/>
              <a:t> </a:t>
            </a:r>
            <a:r>
              <a:rPr lang="en-US" altLang="zh-CN" dirty="0"/>
              <a:t>r</a:t>
            </a:r>
            <a:r>
              <a:rPr lang="en-US" sz="1200" kern="1200" dirty="0">
                <a:solidFill>
                  <a:schemeClr val="tx1"/>
                </a:solidFill>
                <a:effectLst/>
                <a:latin typeface="+mn-lt"/>
                <a:ea typeface="+mn-ea"/>
                <a:cs typeface="+mn-cs"/>
              </a:rPr>
              <a:t>isk-sensitive insurance premiums would be difficult to implement</a:t>
            </a:r>
            <a:r>
              <a:rPr lang="en-US" altLang="zh-CN" sz="1200" kern="1200" dirty="0">
                <a:solidFill>
                  <a:schemeClr val="tx1"/>
                </a:solidFill>
                <a:effectLst/>
                <a:latin typeface="+mn-lt"/>
                <a:ea typeface="+mn-ea"/>
                <a:cs typeface="+mn-cs"/>
              </a:rPr>
              <a:t>.</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Because</a:t>
            </a:r>
            <a:r>
              <a:rPr lang="zh-CN" altLang="en-US"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It is hard to get good information about the quality of those bank loans for which there is no secondary market</a:t>
            </a:r>
            <a:r>
              <a:rPr lang="en-US" altLang="zh-CN"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 </a:t>
            </a:r>
            <a:endParaRPr lang="en-US" dirty="0"/>
          </a:p>
          <a:p>
            <a:endParaRPr lang="en-US" dirty="0"/>
          </a:p>
        </p:txBody>
      </p:sp>
      <p:sp>
        <p:nvSpPr>
          <p:cNvPr id="4" name="Slide Number Placeholder 3"/>
          <p:cNvSpPr>
            <a:spLocks noGrp="1"/>
          </p:cNvSpPr>
          <p:nvPr>
            <p:ph type="sldNum" sz="quarter" idx="5"/>
          </p:nvPr>
        </p:nvSpPr>
        <p:spPr/>
        <p:txBody>
          <a:bodyPr/>
          <a:lstStyle/>
          <a:p>
            <a:fld id="{4EBF49C8-3624-6E49-A148-4D52715F6C29}" type="slidenum">
              <a:rPr lang="en-US" smtClean="0"/>
              <a:t>5</a:t>
            </a:fld>
            <a:endParaRPr lang="en-US"/>
          </a:p>
        </p:txBody>
      </p:sp>
    </p:spTree>
    <p:extLst>
      <p:ext uri="{BB962C8B-B14F-4D97-AF65-F5344CB8AC3E}">
        <p14:creationId xmlns:p14="http://schemas.microsoft.com/office/powerpoint/2010/main" val="1462978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EBF49C8-3624-6E49-A148-4D52715F6C29}" type="slidenum">
              <a:rPr lang="en-US" smtClean="0"/>
              <a:t>6</a:t>
            </a:fld>
            <a:endParaRPr lang="en-US"/>
          </a:p>
        </p:txBody>
      </p:sp>
    </p:spTree>
    <p:extLst>
      <p:ext uri="{BB962C8B-B14F-4D97-AF65-F5344CB8AC3E}">
        <p14:creationId xmlns:p14="http://schemas.microsoft.com/office/powerpoint/2010/main" val="3390392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give a more detailed analysis of two particular policy proposal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1.</a:t>
            </a:r>
            <a:r>
              <a:rPr lang="zh-CN" altLang="en-US" dirty="0"/>
              <a:t> </a:t>
            </a:r>
            <a:r>
              <a:rPr lang="en-US" altLang="zh-CN" sz="1200" kern="1200" dirty="0">
                <a:solidFill>
                  <a:schemeClr val="tx1"/>
                </a:solidFill>
                <a:effectLst/>
                <a:latin typeface="+mn-lt"/>
                <a:ea typeface="+mn-ea"/>
                <a:cs typeface="+mn-cs"/>
              </a:rPr>
              <a:t>Because</a:t>
            </a:r>
            <a:r>
              <a:rPr lang="zh-CN" altLang="en-US"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that would do substantial damage to the economy by reducing the overall amount of liquidity. In</a:t>
            </a:r>
            <a:r>
              <a:rPr lang="zh-CN" altLang="en-US" sz="1200" kern="1200" dirty="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addition</a:t>
            </a:r>
            <a:r>
              <a:rPr lang="en-US" sz="1200" kern="1200" dirty="0">
                <a:solidFill>
                  <a:schemeClr val="tx1"/>
                </a:solidFill>
                <a:effectLst/>
                <a:latin typeface="+mn-lt"/>
                <a:ea typeface="+mn-ea"/>
                <a:cs typeface="+mn-cs"/>
              </a:rPr>
              <a:t>, the proposal is likely to be ineffective in increasing stability since it will be impossible to control the institutions that will enter in the vacuum left when banks can no longer create liquidity. </a:t>
            </a:r>
            <a:endParaRPr lang="en-US" dirty="0"/>
          </a:p>
          <a:p>
            <a:endParaRPr lang="en-US" dirty="0"/>
          </a:p>
        </p:txBody>
      </p:sp>
      <p:sp>
        <p:nvSpPr>
          <p:cNvPr id="4" name="Slide Number Placeholder 3"/>
          <p:cNvSpPr>
            <a:spLocks noGrp="1"/>
          </p:cNvSpPr>
          <p:nvPr>
            <p:ph type="sldNum" sz="quarter" idx="5"/>
          </p:nvPr>
        </p:nvSpPr>
        <p:spPr/>
        <p:txBody>
          <a:bodyPr/>
          <a:lstStyle/>
          <a:p>
            <a:fld id="{4EBF49C8-3624-6E49-A148-4D52715F6C29}" type="slidenum">
              <a:rPr lang="en-US" smtClean="0"/>
              <a:t>7</a:t>
            </a:fld>
            <a:endParaRPr lang="en-US"/>
          </a:p>
        </p:txBody>
      </p:sp>
    </p:spTree>
    <p:extLst>
      <p:ext uri="{BB962C8B-B14F-4D97-AF65-F5344CB8AC3E}">
        <p14:creationId xmlns:p14="http://schemas.microsoft.com/office/powerpoint/2010/main" val="2893225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transformation service of creating liquidity seems to be provided almost exclusively by banks. So it is really  important to preserve the ability of banks to create liquidity.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Deposit insurance is the only known effective measure to prevent runs without preventing banks from creating liquidity, and, consequently, bank policy issues should be considered in the context of deposit insurance.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However, With deposit insurance, banks will have natural incentives to take on too much risk, and bank policy should be designed to counteract those incentives.</a:t>
            </a:r>
            <a:endParaRPr lang="en-US" dirty="0"/>
          </a:p>
        </p:txBody>
      </p:sp>
      <p:sp>
        <p:nvSpPr>
          <p:cNvPr id="4" name="Slide Number Placeholder 3"/>
          <p:cNvSpPr>
            <a:spLocks noGrp="1"/>
          </p:cNvSpPr>
          <p:nvPr>
            <p:ph type="sldNum" sz="quarter" idx="5"/>
          </p:nvPr>
        </p:nvSpPr>
        <p:spPr/>
        <p:txBody>
          <a:bodyPr/>
          <a:lstStyle/>
          <a:p>
            <a:fld id="{4EBF49C8-3624-6E49-A148-4D52715F6C29}" type="slidenum">
              <a:rPr lang="en-US" smtClean="0"/>
              <a:t>8</a:t>
            </a:fld>
            <a:endParaRPr lang="en-US"/>
          </a:p>
        </p:txBody>
      </p:sp>
    </p:spTree>
    <p:extLst>
      <p:ext uri="{BB962C8B-B14F-4D97-AF65-F5344CB8AC3E}">
        <p14:creationId xmlns:p14="http://schemas.microsoft.com/office/powerpoint/2010/main" val="1025693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This</a:t>
            </a:r>
            <a:r>
              <a:rPr lang="zh-CN" altLang="en-US" dirty="0"/>
              <a:t> </a:t>
            </a:r>
            <a:r>
              <a:rPr lang="en-US" altLang="zh-CN" dirty="0"/>
              <a:t>paper</a:t>
            </a:r>
            <a:r>
              <a:rPr lang="zh-CN" altLang="en-US" dirty="0"/>
              <a:t> </a:t>
            </a:r>
            <a:r>
              <a:rPr lang="en-US" altLang="zh-CN" dirty="0"/>
              <a:t>is</a:t>
            </a:r>
            <a:r>
              <a:rPr lang="zh-CN" altLang="en-US" dirty="0"/>
              <a:t> </a:t>
            </a:r>
            <a:r>
              <a:rPr lang="en-US" altLang="zh-CN" dirty="0"/>
              <a:t>very</a:t>
            </a:r>
            <a:r>
              <a:rPr lang="zh-CN" altLang="en-US" dirty="0"/>
              <a:t> </a:t>
            </a:r>
            <a:r>
              <a:rPr lang="en-US" altLang="zh-CN" dirty="0"/>
              <a:t>logical</a:t>
            </a:r>
            <a:r>
              <a:rPr lang="zh-CN" altLang="en-US" dirty="0"/>
              <a:t> </a:t>
            </a:r>
            <a:r>
              <a:rPr lang="en-US" altLang="zh-CN" dirty="0"/>
              <a:t>and</a:t>
            </a:r>
            <a:r>
              <a:rPr lang="zh-CN" altLang="en-US" dirty="0"/>
              <a:t> </a:t>
            </a:r>
            <a:r>
              <a:rPr lang="en-US" altLang="zh-CN" dirty="0"/>
              <a:t>well</a:t>
            </a:r>
            <a:r>
              <a:rPr lang="zh-CN" altLang="en-US" dirty="0"/>
              <a:t> </a:t>
            </a:r>
            <a:r>
              <a:rPr lang="en-US" altLang="zh-CN" dirty="0"/>
              <a:t>structured.</a:t>
            </a:r>
            <a:r>
              <a:rPr lang="zh-CN" altLang="en-US" dirty="0"/>
              <a:t> </a:t>
            </a:r>
            <a:r>
              <a:rPr lang="en-US" altLang="zh-CN" dirty="0"/>
              <a:t>I</a:t>
            </a:r>
            <a:r>
              <a:rPr lang="zh-CN" altLang="en-US" dirty="0"/>
              <a:t> </a:t>
            </a:r>
            <a:r>
              <a:rPr lang="en-US" altLang="zh-CN" dirty="0"/>
              <a:t>got</a:t>
            </a:r>
            <a:r>
              <a:rPr lang="zh-CN" altLang="en-US" dirty="0"/>
              <a:t> </a:t>
            </a:r>
            <a:r>
              <a:rPr lang="en-US" altLang="zh-CN" dirty="0"/>
              <a:t>to</a:t>
            </a:r>
            <a:r>
              <a:rPr lang="zh-CN" altLang="en-US" dirty="0"/>
              <a:t> </a:t>
            </a:r>
            <a:r>
              <a:rPr lang="en-US" altLang="zh-CN" dirty="0"/>
              <a:t>know</a:t>
            </a:r>
            <a:r>
              <a:rPr lang="zh-CN" altLang="en-US" dirty="0"/>
              <a:t> </a:t>
            </a:r>
            <a:r>
              <a:rPr lang="en-US" altLang="zh-CN" dirty="0"/>
              <a:t>the</a:t>
            </a:r>
            <a:r>
              <a:rPr lang="zh-CN" altLang="en-US" dirty="0"/>
              <a:t> </a:t>
            </a:r>
            <a:r>
              <a:rPr lang="en-US" altLang="zh-CN" dirty="0"/>
              <a:t>banking</a:t>
            </a:r>
            <a:r>
              <a:rPr lang="zh-CN" altLang="en-US" dirty="0"/>
              <a:t> </a:t>
            </a:r>
            <a:r>
              <a:rPr lang="en-US" altLang="zh-CN" dirty="0"/>
              <a:t>field</a:t>
            </a:r>
            <a:r>
              <a:rPr lang="zh-CN" altLang="en-US" dirty="0"/>
              <a:t> </a:t>
            </a:r>
            <a:r>
              <a:rPr lang="en-US" altLang="zh-CN" dirty="0"/>
              <a:t>from</a:t>
            </a:r>
            <a:r>
              <a:rPr lang="zh-CN" altLang="en-US" dirty="0"/>
              <a:t> </a:t>
            </a:r>
            <a:r>
              <a:rPr lang="en-US" altLang="zh-CN" dirty="0"/>
              <a:t>a</a:t>
            </a:r>
            <a:r>
              <a:rPr lang="zh-CN" altLang="en-US" dirty="0"/>
              <a:t> </a:t>
            </a:r>
            <a:r>
              <a:rPr lang="en-US" altLang="zh-CN" dirty="0"/>
              <a:t>new</a:t>
            </a:r>
            <a:r>
              <a:rPr lang="zh-CN" altLang="en-US" dirty="0"/>
              <a:t> </a:t>
            </a:r>
            <a:r>
              <a:rPr lang="en-US" altLang="zh-CN" dirty="0"/>
              <a:t>dimension,</a:t>
            </a:r>
            <a:r>
              <a:rPr lang="zh-CN" altLang="en-US" dirty="0"/>
              <a:t> </a:t>
            </a:r>
            <a:r>
              <a:rPr lang="en-US" altLang="zh-CN" dirty="0"/>
              <a:t>that</a:t>
            </a:r>
            <a:r>
              <a:rPr lang="zh-CN" altLang="en-US" dirty="0"/>
              <a:t> </a:t>
            </a:r>
            <a:r>
              <a:rPr lang="en-US" altLang="zh-CN" dirty="0"/>
              <a:t>is,</a:t>
            </a:r>
            <a:r>
              <a:rPr lang="zh-CN" altLang="en-US" dirty="0"/>
              <a:t> </a:t>
            </a:r>
            <a:r>
              <a:rPr lang="en-US" altLang="zh-CN" dirty="0"/>
              <a:t>to</a:t>
            </a:r>
            <a:r>
              <a:rPr lang="zh-CN" altLang="en-US" dirty="0"/>
              <a:t> </a:t>
            </a:r>
            <a:r>
              <a:rPr lang="en-US" altLang="zh-CN" dirty="0"/>
              <a:t>look</a:t>
            </a:r>
            <a:r>
              <a:rPr lang="zh-CN" altLang="en-US" dirty="0"/>
              <a:t> </a:t>
            </a:r>
            <a:r>
              <a:rPr lang="en-US" altLang="zh-CN" dirty="0"/>
              <a:t>at</a:t>
            </a:r>
            <a:r>
              <a:rPr lang="zh-CN" altLang="en-US" dirty="0"/>
              <a:t> </a:t>
            </a:r>
            <a:r>
              <a:rPr lang="en-US" altLang="zh-CN" dirty="0"/>
              <a:t>banking</a:t>
            </a:r>
            <a:r>
              <a:rPr lang="zh-CN" altLang="en-US" dirty="0"/>
              <a:t> </a:t>
            </a:r>
            <a:r>
              <a:rPr lang="en-US" altLang="zh-CN" dirty="0"/>
              <a:t>at</a:t>
            </a:r>
            <a:r>
              <a:rPr lang="zh-CN" altLang="en-US" dirty="0"/>
              <a:t> </a:t>
            </a:r>
            <a:r>
              <a:rPr lang="en-US" altLang="zh-CN" dirty="0"/>
              <a:t>a</a:t>
            </a:r>
            <a:r>
              <a:rPr lang="zh-CN" altLang="en-US" dirty="0"/>
              <a:t> </a:t>
            </a:r>
            <a:r>
              <a:rPr lang="en-US" altLang="zh-CN" dirty="0"/>
              <a:t>industry</a:t>
            </a:r>
            <a:r>
              <a:rPr lang="zh-CN" altLang="en-US" dirty="0"/>
              <a:t> </a:t>
            </a:r>
            <a:r>
              <a:rPr lang="en-US" altLang="zh-CN" dirty="0"/>
              <a:t>level.</a:t>
            </a:r>
            <a:endParaRPr lang="en-US" dirty="0"/>
          </a:p>
        </p:txBody>
      </p:sp>
      <p:sp>
        <p:nvSpPr>
          <p:cNvPr id="4" name="Slide Number Placeholder 3"/>
          <p:cNvSpPr>
            <a:spLocks noGrp="1"/>
          </p:cNvSpPr>
          <p:nvPr>
            <p:ph type="sldNum" sz="quarter" idx="5"/>
          </p:nvPr>
        </p:nvSpPr>
        <p:spPr/>
        <p:txBody>
          <a:bodyPr/>
          <a:lstStyle/>
          <a:p>
            <a:fld id="{4EBF49C8-3624-6E49-A148-4D52715F6C29}" type="slidenum">
              <a:rPr lang="en-US" smtClean="0"/>
              <a:t>9</a:t>
            </a:fld>
            <a:endParaRPr lang="en-US"/>
          </a:p>
        </p:txBody>
      </p:sp>
    </p:spTree>
    <p:extLst>
      <p:ext uri="{BB962C8B-B14F-4D97-AF65-F5344CB8AC3E}">
        <p14:creationId xmlns:p14="http://schemas.microsoft.com/office/powerpoint/2010/main" val="3126282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10/2/19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10/2/19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F60AF-F408-FE4A-A799-359F7F3819B1}"/>
              </a:ext>
            </a:extLst>
          </p:cNvPr>
          <p:cNvSpPr>
            <a:spLocks noGrp="1"/>
          </p:cNvSpPr>
          <p:nvPr>
            <p:ph type="ctrTitle"/>
          </p:nvPr>
        </p:nvSpPr>
        <p:spPr/>
        <p:txBody>
          <a:bodyPr>
            <a:normAutofit/>
          </a:bodyPr>
          <a:lstStyle/>
          <a:p>
            <a:r>
              <a:rPr lang="en-US" sz="5400" dirty="0"/>
              <a:t>Banking Theory, Deposit Insurance, </a:t>
            </a:r>
            <a:br>
              <a:rPr lang="en-US" sz="5400" dirty="0"/>
            </a:br>
            <a:r>
              <a:rPr lang="en-US" sz="5400" dirty="0"/>
              <a:t>and Bank Regulation</a:t>
            </a:r>
          </a:p>
        </p:txBody>
      </p:sp>
      <p:sp>
        <p:nvSpPr>
          <p:cNvPr id="3" name="Subtitle 2">
            <a:extLst>
              <a:ext uri="{FF2B5EF4-FFF2-40B4-BE49-F238E27FC236}">
                <a16:creationId xmlns:a16="http://schemas.microsoft.com/office/drawing/2014/main" id="{20DFD190-9214-DC46-A8BE-BDFE6B8BC64C}"/>
              </a:ext>
            </a:extLst>
          </p:cNvPr>
          <p:cNvSpPr>
            <a:spLocks noGrp="1"/>
          </p:cNvSpPr>
          <p:nvPr>
            <p:ph type="subTitle" idx="1"/>
          </p:nvPr>
        </p:nvSpPr>
        <p:spPr/>
        <p:txBody>
          <a:bodyPr/>
          <a:lstStyle/>
          <a:p>
            <a:r>
              <a:rPr lang="en-US" dirty="0"/>
              <a:t>Author(s): Douglas W. Diamond and Philip H. </a:t>
            </a:r>
            <a:r>
              <a:rPr lang="en-US" dirty="0" err="1"/>
              <a:t>Dybvig</a:t>
            </a:r>
            <a:br>
              <a:rPr lang="en-US" dirty="0"/>
            </a:br>
            <a:r>
              <a:rPr lang="en-US" dirty="0"/>
              <a:t>Slides maker and speaker: </a:t>
            </a:r>
            <a:r>
              <a:rPr lang="en-US" dirty="0" err="1"/>
              <a:t>pu</a:t>
            </a:r>
            <a:r>
              <a:rPr lang="en-US" altLang="zh-CN" dirty="0"/>
              <a:t>(Fiona)</a:t>
            </a:r>
            <a:r>
              <a:rPr lang="en-US" dirty="0"/>
              <a:t> </a:t>
            </a:r>
            <a:r>
              <a:rPr lang="en-US" dirty="0" err="1"/>
              <a:t>liu</a:t>
            </a:r>
            <a:endParaRPr lang="en-US" dirty="0"/>
          </a:p>
        </p:txBody>
      </p:sp>
    </p:spTree>
    <p:extLst>
      <p:ext uri="{BB962C8B-B14F-4D97-AF65-F5344CB8AC3E}">
        <p14:creationId xmlns:p14="http://schemas.microsoft.com/office/powerpoint/2010/main" val="4065447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6E947-36AA-AB45-BCC5-18AE8110773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395594B-5633-844C-B9D7-9D10B12F2FDD}"/>
              </a:ext>
            </a:extLst>
          </p:cNvPr>
          <p:cNvSpPr>
            <a:spLocks noGrp="1"/>
          </p:cNvSpPr>
          <p:nvPr>
            <p:ph idx="1"/>
          </p:nvPr>
        </p:nvSpPr>
        <p:spPr/>
        <p:txBody>
          <a:bodyPr>
            <a:normAutofit/>
          </a:bodyPr>
          <a:lstStyle/>
          <a:p>
            <a:pPr marL="0" indent="0" algn="ctr">
              <a:buNone/>
            </a:pPr>
            <a:r>
              <a:rPr lang="en-US" altLang="zh-CN" sz="8800" dirty="0"/>
              <a:t>Thank</a:t>
            </a:r>
            <a:r>
              <a:rPr lang="zh-CN" altLang="en-US" sz="8800" dirty="0"/>
              <a:t> </a:t>
            </a:r>
            <a:r>
              <a:rPr lang="en-US" altLang="zh-CN" sz="8800" dirty="0"/>
              <a:t>You</a:t>
            </a:r>
            <a:endParaRPr lang="en-US" sz="8800" dirty="0"/>
          </a:p>
        </p:txBody>
      </p:sp>
    </p:spTree>
    <p:extLst>
      <p:ext uri="{BB962C8B-B14F-4D97-AF65-F5344CB8AC3E}">
        <p14:creationId xmlns:p14="http://schemas.microsoft.com/office/powerpoint/2010/main" val="1699761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8132A-7507-6646-B1A8-F97887E67F8E}"/>
              </a:ext>
            </a:extLst>
          </p:cNvPr>
          <p:cNvSpPr>
            <a:spLocks noGrp="1"/>
          </p:cNvSpPr>
          <p:nvPr>
            <p:ph type="title"/>
          </p:nvPr>
        </p:nvSpPr>
        <p:spPr/>
        <p:txBody>
          <a:bodyPr/>
          <a:lstStyle/>
          <a:p>
            <a:r>
              <a:rPr lang="en-US" dirty="0"/>
              <a:t>Structure of the paper</a:t>
            </a:r>
          </a:p>
        </p:txBody>
      </p:sp>
      <p:sp>
        <p:nvSpPr>
          <p:cNvPr id="3" name="Content Placeholder 2">
            <a:extLst>
              <a:ext uri="{FF2B5EF4-FFF2-40B4-BE49-F238E27FC236}">
                <a16:creationId xmlns:a16="http://schemas.microsoft.com/office/drawing/2014/main" id="{C261E4E1-AF16-074F-A8A0-058C778736CA}"/>
              </a:ext>
            </a:extLst>
          </p:cNvPr>
          <p:cNvSpPr>
            <a:spLocks noGrp="1"/>
          </p:cNvSpPr>
          <p:nvPr>
            <p:ph idx="1"/>
          </p:nvPr>
        </p:nvSpPr>
        <p:spPr/>
        <p:txBody>
          <a:bodyPr/>
          <a:lstStyle/>
          <a:p>
            <a:r>
              <a:rPr lang="en-US" dirty="0"/>
              <a:t>I. Introduction</a:t>
            </a:r>
          </a:p>
          <a:p>
            <a:r>
              <a:rPr lang="en-US" dirty="0"/>
              <a:t>II. Synthesis of Banking Theory and Policy </a:t>
            </a:r>
          </a:p>
          <a:p>
            <a:r>
              <a:rPr lang="en-US" dirty="0"/>
              <a:t>III. Existing Proposals for Reform </a:t>
            </a:r>
          </a:p>
          <a:p>
            <a:r>
              <a:rPr lang="en-US" dirty="0"/>
              <a:t>IV. Summary and Conclusions</a:t>
            </a:r>
          </a:p>
        </p:txBody>
      </p:sp>
    </p:spTree>
    <p:extLst>
      <p:ext uri="{BB962C8B-B14F-4D97-AF65-F5344CB8AC3E}">
        <p14:creationId xmlns:p14="http://schemas.microsoft.com/office/powerpoint/2010/main" val="3879294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95F81-2C5A-3541-8F7D-B6BBDC254256}"/>
              </a:ext>
            </a:extLst>
          </p:cNvPr>
          <p:cNvSpPr>
            <a:spLocks noGrp="1"/>
          </p:cNvSpPr>
          <p:nvPr>
            <p:ph type="title"/>
          </p:nvPr>
        </p:nvSpPr>
        <p:spPr/>
        <p:txBody>
          <a:bodyPr>
            <a:normAutofit/>
          </a:bodyPr>
          <a:lstStyle/>
          <a:p>
            <a:r>
              <a:rPr lang="en-US" sz="4000" dirty="0"/>
              <a:t>I. Introduction</a:t>
            </a:r>
          </a:p>
        </p:txBody>
      </p:sp>
      <p:sp>
        <p:nvSpPr>
          <p:cNvPr id="3" name="Content Placeholder 2">
            <a:extLst>
              <a:ext uri="{FF2B5EF4-FFF2-40B4-BE49-F238E27FC236}">
                <a16:creationId xmlns:a16="http://schemas.microsoft.com/office/drawing/2014/main" id="{E7D852C8-FD3C-4649-9E4F-E90D67BF07D0}"/>
              </a:ext>
            </a:extLst>
          </p:cNvPr>
          <p:cNvSpPr>
            <a:spLocks noGrp="1"/>
          </p:cNvSpPr>
          <p:nvPr>
            <p:ph idx="1"/>
          </p:nvPr>
        </p:nvSpPr>
        <p:spPr/>
        <p:txBody>
          <a:bodyPr/>
          <a:lstStyle/>
          <a:p>
            <a:r>
              <a:rPr lang="en-US" dirty="0"/>
              <a:t>The </a:t>
            </a:r>
            <a:r>
              <a:rPr lang="en-US" b="1" dirty="0"/>
              <a:t>purpose</a:t>
            </a:r>
            <a:r>
              <a:rPr lang="en-US" dirty="0"/>
              <a:t> of this paper is to summarize the policy implications of existing economic models of the banking industry and to examine some current recommendations in light of the theory.</a:t>
            </a:r>
            <a:br>
              <a:rPr lang="en-US" dirty="0"/>
            </a:br>
            <a:endParaRPr lang="en-US" dirty="0"/>
          </a:p>
          <a:p>
            <a:pPr marL="0" indent="0">
              <a:buNone/>
            </a:pPr>
            <a:endParaRPr lang="en-US" dirty="0"/>
          </a:p>
        </p:txBody>
      </p:sp>
    </p:spTree>
    <p:extLst>
      <p:ext uri="{BB962C8B-B14F-4D97-AF65-F5344CB8AC3E}">
        <p14:creationId xmlns:p14="http://schemas.microsoft.com/office/powerpoint/2010/main" val="3411060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95F81-2C5A-3541-8F7D-B6BBDC254256}"/>
              </a:ext>
            </a:extLst>
          </p:cNvPr>
          <p:cNvSpPr>
            <a:spLocks noGrp="1"/>
          </p:cNvSpPr>
          <p:nvPr>
            <p:ph type="title"/>
          </p:nvPr>
        </p:nvSpPr>
        <p:spPr/>
        <p:txBody>
          <a:bodyPr>
            <a:normAutofit/>
          </a:bodyPr>
          <a:lstStyle/>
          <a:p>
            <a:r>
              <a:rPr lang="en-US" sz="4000" dirty="0"/>
              <a:t>I. Introduction</a:t>
            </a:r>
          </a:p>
        </p:txBody>
      </p:sp>
      <p:sp>
        <p:nvSpPr>
          <p:cNvPr id="3" name="Content Placeholder 2">
            <a:extLst>
              <a:ext uri="{FF2B5EF4-FFF2-40B4-BE49-F238E27FC236}">
                <a16:creationId xmlns:a16="http://schemas.microsoft.com/office/drawing/2014/main" id="{E7D852C8-FD3C-4649-9E4F-E90D67BF07D0}"/>
              </a:ext>
            </a:extLst>
          </p:cNvPr>
          <p:cNvSpPr>
            <a:spLocks noGrp="1"/>
          </p:cNvSpPr>
          <p:nvPr>
            <p:ph idx="1"/>
          </p:nvPr>
        </p:nvSpPr>
        <p:spPr>
          <a:xfrm>
            <a:off x="1451579" y="2015732"/>
            <a:ext cx="9603275" cy="3889122"/>
          </a:xfrm>
        </p:spPr>
        <p:txBody>
          <a:bodyPr>
            <a:normAutofit fontScale="92500" lnSpcReduction="10000"/>
          </a:bodyPr>
          <a:lstStyle/>
          <a:p>
            <a:pPr marL="0" indent="0">
              <a:buNone/>
            </a:pPr>
            <a:r>
              <a:rPr lang="en-US" dirty="0"/>
              <a:t>Some policy implications of authors’ observations:</a:t>
            </a:r>
          </a:p>
          <a:p>
            <a:pPr marL="457200" indent="-457200">
              <a:buAutoNum type="arabicPeriod"/>
            </a:pPr>
            <a:r>
              <a:rPr lang="en-US" dirty="0"/>
              <a:t>Bad policy: Limit deposit insurance or require banks to have uninsured subordinated short-term debt.</a:t>
            </a:r>
          </a:p>
          <a:p>
            <a:pPr marL="457200" indent="-457200">
              <a:buFont typeface="Arial" panose="020B0604020202020204" pitchFamily="34" charset="0"/>
              <a:buAutoNum type="arabicPeriod"/>
            </a:pPr>
            <a:r>
              <a:rPr lang="en-US" dirty="0"/>
              <a:t>Good policy: Prevent banks from using insured deposits to fund entry into new lines of business, such as investing in real estate or underwriting equity issues, that are characterized by risk taking and not primarily by creation of liquidity.</a:t>
            </a:r>
          </a:p>
          <a:p>
            <a:pPr marL="457200" indent="-457200">
              <a:buFont typeface="Arial" panose="020B0604020202020204" pitchFamily="34" charset="0"/>
              <a:buAutoNum type="arabicPeriod"/>
            </a:pPr>
            <a:r>
              <a:rPr lang="en-US" altLang="zh-CN" dirty="0"/>
              <a:t>Bad</a:t>
            </a:r>
            <a:r>
              <a:rPr lang="zh-CN" altLang="en-US" dirty="0"/>
              <a:t> </a:t>
            </a:r>
            <a:r>
              <a:rPr lang="en-US" altLang="zh-CN" dirty="0"/>
              <a:t>policy:</a:t>
            </a:r>
            <a:r>
              <a:rPr lang="zh-CN" altLang="en-US" dirty="0"/>
              <a:t> </a:t>
            </a:r>
            <a:r>
              <a:rPr lang="en-US" dirty="0"/>
              <a:t>Proposals to move toward 100% reserve banking would prevent banks from fulfilling their primary function of creating liqui</a:t>
            </a:r>
            <a:r>
              <a:rPr lang="en-US" altLang="zh-CN" dirty="0"/>
              <a:t>dity.</a:t>
            </a:r>
            <a:endParaRPr lang="en-US" dirty="0"/>
          </a:p>
          <a:p>
            <a:pPr marL="457200" indent="-457200">
              <a:buFont typeface="Arial" panose="020B0604020202020204" pitchFamily="34" charset="0"/>
              <a:buAutoNum type="arabicPeriod"/>
            </a:pPr>
            <a:r>
              <a:rPr lang="en-US" altLang="zh-CN" dirty="0"/>
              <a:t>Good</a:t>
            </a:r>
            <a:r>
              <a:rPr lang="zh-CN" altLang="en-US" dirty="0"/>
              <a:t> </a:t>
            </a:r>
            <a:r>
              <a:rPr lang="en-US" altLang="zh-CN" dirty="0"/>
              <a:t>policy:</a:t>
            </a:r>
            <a:r>
              <a:rPr lang="zh-CN" altLang="en-US" dirty="0"/>
              <a:t> </a:t>
            </a:r>
            <a:r>
              <a:rPr lang="en-US" dirty="0"/>
              <a:t>Deposit insurance premiums should be based on the riskiness of the bank's loan portfolio</a:t>
            </a:r>
            <a:r>
              <a:rPr lang="en-US" altLang="zh-CN" dirty="0"/>
              <a:t>.</a:t>
            </a:r>
            <a:endParaRPr lang="en-US" dirty="0"/>
          </a:p>
          <a:p>
            <a:pPr marL="457200" indent="-457200">
              <a:buFont typeface="Arial" panose="020B0604020202020204" pitchFamily="34" charset="0"/>
              <a:buAutoNum type="arabicPeriod"/>
            </a:pPr>
            <a:endParaRPr lang="en-US" dirty="0"/>
          </a:p>
          <a:p>
            <a:pPr marL="457200" indent="-457200">
              <a:buAutoNum type="arabicPeriod"/>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6949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DA770-27C7-6248-8DED-66209D5C8432}"/>
              </a:ext>
            </a:extLst>
          </p:cNvPr>
          <p:cNvSpPr>
            <a:spLocks noGrp="1"/>
          </p:cNvSpPr>
          <p:nvPr>
            <p:ph type="title"/>
          </p:nvPr>
        </p:nvSpPr>
        <p:spPr/>
        <p:txBody>
          <a:bodyPr/>
          <a:lstStyle/>
          <a:p>
            <a:r>
              <a:rPr lang="en-US" dirty="0"/>
              <a:t>II. Synthesis of Banking Theory and Policy </a:t>
            </a:r>
            <a:br>
              <a:rPr lang="en-US" dirty="0"/>
            </a:br>
            <a:endParaRPr lang="en-US" dirty="0"/>
          </a:p>
        </p:txBody>
      </p:sp>
      <p:sp>
        <p:nvSpPr>
          <p:cNvPr id="3" name="Content Placeholder 2">
            <a:extLst>
              <a:ext uri="{FF2B5EF4-FFF2-40B4-BE49-F238E27FC236}">
                <a16:creationId xmlns:a16="http://schemas.microsoft.com/office/drawing/2014/main" id="{34ED1ED7-7EDA-0E48-BBEA-CD8695B822C5}"/>
              </a:ext>
            </a:extLst>
          </p:cNvPr>
          <p:cNvSpPr>
            <a:spLocks noGrp="1"/>
          </p:cNvSpPr>
          <p:nvPr>
            <p:ph idx="1"/>
          </p:nvPr>
        </p:nvSpPr>
        <p:spPr/>
        <p:txBody>
          <a:bodyPr>
            <a:normAutofit fontScale="85000" lnSpcReduction="10000"/>
          </a:bodyPr>
          <a:lstStyle/>
          <a:p>
            <a:r>
              <a:rPr lang="en-US" altLang="zh-CN" dirty="0"/>
              <a:t>1.</a:t>
            </a:r>
            <a:r>
              <a:rPr lang="zh-CN" altLang="en-US" dirty="0"/>
              <a:t> </a:t>
            </a:r>
            <a:r>
              <a:rPr lang="en-US" altLang="zh-CN" dirty="0"/>
              <a:t>Asset</a:t>
            </a:r>
            <a:r>
              <a:rPr lang="zh-CN" altLang="en-US" dirty="0"/>
              <a:t> </a:t>
            </a:r>
            <a:r>
              <a:rPr lang="en-US" altLang="zh-CN" dirty="0"/>
              <a:t>Services</a:t>
            </a:r>
          </a:p>
          <a:p>
            <a:pPr>
              <a:buFontTx/>
              <a:buChar char="-"/>
            </a:pPr>
            <a:r>
              <a:rPr lang="en-US" altLang="zh-CN" dirty="0"/>
              <a:t>Problem:</a:t>
            </a:r>
            <a:r>
              <a:rPr lang="zh-CN" altLang="en-US" dirty="0"/>
              <a:t> </a:t>
            </a:r>
            <a:r>
              <a:rPr lang="en-US" altLang="zh-CN" dirty="0"/>
              <a:t>Banks</a:t>
            </a:r>
            <a:r>
              <a:rPr lang="zh-CN" altLang="en-US" dirty="0"/>
              <a:t> </a:t>
            </a:r>
            <a:r>
              <a:rPr lang="en-US" altLang="zh-CN" dirty="0"/>
              <a:t>would</a:t>
            </a:r>
            <a:r>
              <a:rPr lang="zh-CN" altLang="en-US" dirty="0"/>
              <a:t> </a:t>
            </a:r>
            <a:r>
              <a:rPr lang="en-US" altLang="zh-CN" dirty="0"/>
              <a:t>grant</a:t>
            </a:r>
            <a:r>
              <a:rPr lang="zh-CN" altLang="en-US" dirty="0"/>
              <a:t> </a:t>
            </a:r>
            <a:r>
              <a:rPr lang="en-US" altLang="zh-CN" dirty="0"/>
              <a:t>loans</a:t>
            </a:r>
            <a:r>
              <a:rPr lang="zh-CN" altLang="en-US" dirty="0"/>
              <a:t> </a:t>
            </a:r>
            <a:r>
              <a:rPr lang="en-US" altLang="zh-CN" dirty="0"/>
              <a:t>that</a:t>
            </a:r>
            <a:r>
              <a:rPr lang="zh-CN" altLang="en-US" dirty="0"/>
              <a:t> </a:t>
            </a:r>
            <a:r>
              <a:rPr lang="en-US" altLang="zh-CN" dirty="0"/>
              <a:t>are</a:t>
            </a:r>
            <a:r>
              <a:rPr lang="zh-CN" altLang="en-US" dirty="0"/>
              <a:t> </a:t>
            </a:r>
            <a:r>
              <a:rPr lang="en-US" altLang="zh-CN" dirty="0"/>
              <a:t>too</a:t>
            </a:r>
            <a:r>
              <a:rPr lang="zh-CN" altLang="en-US" dirty="0"/>
              <a:t> </a:t>
            </a:r>
            <a:r>
              <a:rPr lang="en-US" altLang="zh-CN" dirty="0"/>
              <a:t>risky.</a:t>
            </a:r>
          </a:p>
          <a:p>
            <a:pPr marL="0" indent="0">
              <a:buNone/>
            </a:pPr>
            <a:r>
              <a:rPr lang="zh-CN" altLang="en-US" dirty="0"/>
              <a:t>   </a:t>
            </a:r>
            <a:r>
              <a:rPr lang="en-US" altLang="zh-CN" dirty="0"/>
              <a:t>Solutions:</a:t>
            </a:r>
            <a:r>
              <a:rPr lang="zh-CN" altLang="en-US" dirty="0"/>
              <a:t> </a:t>
            </a:r>
            <a:r>
              <a:rPr lang="en-US" altLang="zh-CN" dirty="0"/>
              <a:t>impose</a:t>
            </a:r>
            <a:r>
              <a:rPr lang="zh-CN" altLang="en-US" dirty="0"/>
              <a:t> </a:t>
            </a:r>
            <a:r>
              <a:rPr lang="en-US" altLang="zh-CN" dirty="0"/>
              <a:t>restrictions,</a:t>
            </a:r>
            <a:r>
              <a:rPr lang="zh-CN" altLang="en-US" dirty="0"/>
              <a:t> </a:t>
            </a:r>
            <a:r>
              <a:rPr lang="en-US" altLang="zh-CN" dirty="0"/>
              <a:t>insurance</a:t>
            </a:r>
            <a:r>
              <a:rPr lang="zh-CN" altLang="en-US" dirty="0"/>
              <a:t> </a:t>
            </a:r>
            <a:r>
              <a:rPr lang="en-US" altLang="zh-CN" dirty="0"/>
              <a:t>premiums,</a:t>
            </a:r>
            <a:r>
              <a:rPr lang="zh-CN" altLang="en-US" dirty="0"/>
              <a:t> </a:t>
            </a:r>
            <a:r>
              <a:rPr lang="en-US" altLang="zh-CN" dirty="0"/>
              <a:t>bank</a:t>
            </a:r>
            <a:r>
              <a:rPr lang="zh-CN" altLang="en-US" dirty="0"/>
              <a:t> </a:t>
            </a:r>
            <a:r>
              <a:rPr lang="en-US" altLang="zh-CN" dirty="0"/>
              <a:t>monitoring,</a:t>
            </a:r>
            <a:r>
              <a:rPr lang="zh-CN" altLang="en-US" dirty="0"/>
              <a:t> </a:t>
            </a:r>
            <a:r>
              <a:rPr lang="en-US" altLang="zh-CN" dirty="0"/>
              <a:t>loss</a:t>
            </a:r>
            <a:r>
              <a:rPr lang="zh-CN" altLang="en-US" dirty="0"/>
              <a:t> </a:t>
            </a:r>
            <a:r>
              <a:rPr lang="en-US" altLang="zh-CN" dirty="0"/>
              <a:t>of</a:t>
            </a:r>
            <a:r>
              <a:rPr lang="zh-CN" altLang="en-US" dirty="0"/>
              <a:t> </a:t>
            </a:r>
            <a:r>
              <a:rPr lang="en-US" altLang="zh-CN" dirty="0"/>
              <a:t>reputation</a:t>
            </a:r>
            <a:r>
              <a:rPr lang="zh-CN" altLang="en-US" dirty="0"/>
              <a:t> </a:t>
            </a:r>
            <a:endParaRPr lang="en-US" altLang="zh-CN" dirty="0"/>
          </a:p>
          <a:p>
            <a:r>
              <a:rPr lang="en-US" altLang="zh-CN" dirty="0"/>
              <a:t>2.</a:t>
            </a:r>
            <a:r>
              <a:rPr lang="zh-CN" altLang="en-US" dirty="0"/>
              <a:t> </a:t>
            </a:r>
            <a:r>
              <a:rPr lang="en-US" altLang="zh-CN" dirty="0"/>
              <a:t>Liability</a:t>
            </a:r>
            <a:r>
              <a:rPr lang="zh-CN" altLang="en-US" dirty="0"/>
              <a:t> </a:t>
            </a:r>
            <a:r>
              <a:rPr lang="en-US" altLang="zh-CN" dirty="0"/>
              <a:t>Services</a:t>
            </a:r>
          </a:p>
          <a:p>
            <a:pPr>
              <a:buFontTx/>
              <a:buChar char="-"/>
            </a:pPr>
            <a:r>
              <a:rPr lang="en-US" altLang="zh-CN" dirty="0"/>
              <a:t>Changes in the payments technology have weakened the link between the money supply and bank deposits </a:t>
            </a:r>
          </a:p>
          <a:p>
            <a:pPr>
              <a:buFontTx/>
              <a:buChar char="-"/>
            </a:pPr>
            <a:r>
              <a:rPr lang="en-US" altLang="zh-CN" dirty="0"/>
              <a:t>Implications</a:t>
            </a:r>
            <a:r>
              <a:rPr lang="zh-CN" altLang="en-US" dirty="0"/>
              <a:t> </a:t>
            </a:r>
            <a:r>
              <a:rPr lang="en-US" altLang="zh-CN" dirty="0"/>
              <a:t>for</a:t>
            </a:r>
            <a:r>
              <a:rPr lang="zh-CN" altLang="en-US" dirty="0"/>
              <a:t> </a:t>
            </a:r>
            <a:r>
              <a:rPr lang="en-US" altLang="zh-CN" dirty="0"/>
              <a:t>macroeconomics:</a:t>
            </a:r>
            <a:r>
              <a:rPr lang="zh-CN" altLang="en-US" dirty="0"/>
              <a:t>  </a:t>
            </a:r>
            <a:r>
              <a:rPr lang="en-US" altLang="zh-CN" dirty="0"/>
              <a:t>not</a:t>
            </a:r>
            <a:r>
              <a:rPr lang="zh-CN" altLang="en-US" dirty="0"/>
              <a:t> </a:t>
            </a:r>
            <a:r>
              <a:rPr lang="en-US" altLang="zh-CN" dirty="0"/>
              <a:t>as</a:t>
            </a:r>
            <a:r>
              <a:rPr lang="zh-CN" altLang="en-US" dirty="0"/>
              <a:t> </a:t>
            </a:r>
            <a:r>
              <a:rPr lang="en-US" altLang="zh-CN" dirty="0"/>
              <a:t>important</a:t>
            </a:r>
            <a:r>
              <a:rPr lang="zh-CN" altLang="en-US" dirty="0"/>
              <a:t> </a:t>
            </a:r>
            <a:r>
              <a:rPr lang="en-US" altLang="zh-CN" dirty="0"/>
              <a:t>as</a:t>
            </a:r>
            <a:r>
              <a:rPr lang="zh-CN" altLang="en-US" dirty="0"/>
              <a:t> </a:t>
            </a:r>
            <a:r>
              <a:rPr lang="en-US" altLang="zh-CN" dirty="0"/>
              <a:t>before</a:t>
            </a:r>
            <a:r>
              <a:rPr lang="zh-CN" altLang="en-US" dirty="0"/>
              <a:t> </a:t>
            </a:r>
            <a:r>
              <a:rPr lang="en-US" altLang="zh-CN" dirty="0"/>
              <a:t>since</a:t>
            </a:r>
            <a:r>
              <a:rPr lang="zh-CN" altLang="en-US" dirty="0"/>
              <a:t> </a:t>
            </a:r>
            <a:r>
              <a:rPr lang="en-US" altLang="zh-CN" dirty="0"/>
              <a:t>close</a:t>
            </a:r>
            <a:r>
              <a:rPr lang="zh-CN" altLang="en-US" dirty="0"/>
              <a:t> </a:t>
            </a:r>
            <a:r>
              <a:rPr lang="en-US" altLang="zh-CN" dirty="0"/>
              <a:t>substitutes</a:t>
            </a:r>
            <a:r>
              <a:rPr lang="zh-CN" altLang="en-US" dirty="0"/>
              <a:t> </a:t>
            </a:r>
            <a:r>
              <a:rPr lang="en-US" altLang="zh-CN" dirty="0"/>
              <a:t>exist</a:t>
            </a:r>
            <a:r>
              <a:rPr lang="zh-CN" altLang="en-US" dirty="0"/>
              <a:t> </a:t>
            </a:r>
            <a:r>
              <a:rPr lang="en-US" altLang="zh-CN" dirty="0"/>
              <a:t>in</a:t>
            </a:r>
            <a:r>
              <a:rPr lang="zh-CN" altLang="en-US" dirty="0"/>
              <a:t> </a:t>
            </a:r>
            <a:r>
              <a:rPr lang="en-US" altLang="zh-CN" dirty="0"/>
              <a:t>the</a:t>
            </a:r>
            <a:r>
              <a:rPr lang="zh-CN" altLang="en-US" dirty="0"/>
              <a:t> </a:t>
            </a:r>
            <a:r>
              <a:rPr lang="en-US" altLang="zh-CN" dirty="0"/>
              <a:t>provision</a:t>
            </a:r>
            <a:r>
              <a:rPr lang="zh-CN" altLang="en-US" dirty="0"/>
              <a:t> </a:t>
            </a:r>
            <a:r>
              <a:rPr lang="en-US" altLang="zh-CN" dirty="0"/>
              <a:t>of</a:t>
            </a:r>
            <a:r>
              <a:rPr lang="zh-CN" altLang="en-US" dirty="0"/>
              <a:t> </a:t>
            </a:r>
            <a:r>
              <a:rPr lang="en-US" altLang="zh-CN" dirty="0"/>
              <a:t>liability</a:t>
            </a:r>
            <a:r>
              <a:rPr lang="zh-CN" altLang="en-US" dirty="0"/>
              <a:t> </a:t>
            </a:r>
            <a:r>
              <a:rPr lang="en-US" altLang="zh-CN" dirty="0"/>
              <a:t>services</a:t>
            </a:r>
          </a:p>
          <a:p>
            <a:r>
              <a:rPr lang="en-US" altLang="zh-CN" dirty="0"/>
              <a:t>3.</a:t>
            </a:r>
            <a:r>
              <a:rPr lang="zh-CN" altLang="en-US" dirty="0"/>
              <a:t> </a:t>
            </a:r>
            <a:r>
              <a:rPr lang="en-US" altLang="zh-CN" dirty="0"/>
              <a:t>Transformation</a:t>
            </a:r>
            <a:r>
              <a:rPr lang="zh-CN" altLang="en-US" dirty="0"/>
              <a:t> </a:t>
            </a:r>
            <a:r>
              <a:rPr lang="en-US" altLang="zh-CN" dirty="0"/>
              <a:t>Services:</a:t>
            </a:r>
            <a:r>
              <a:rPr lang="zh-CN" altLang="en-US" dirty="0"/>
              <a:t> </a:t>
            </a:r>
            <a:r>
              <a:rPr lang="en-US" altLang="zh-CN" dirty="0"/>
              <a:t>convert</a:t>
            </a:r>
            <a:r>
              <a:rPr lang="zh-CN" altLang="en-US" dirty="0"/>
              <a:t> </a:t>
            </a:r>
            <a:r>
              <a:rPr lang="en-US" altLang="zh-CN" dirty="0"/>
              <a:t>illiquid</a:t>
            </a:r>
            <a:r>
              <a:rPr lang="zh-CN" altLang="en-US" dirty="0"/>
              <a:t> </a:t>
            </a:r>
            <a:r>
              <a:rPr lang="en-US" altLang="zh-CN" dirty="0"/>
              <a:t>assets</a:t>
            </a:r>
            <a:r>
              <a:rPr lang="zh-CN" altLang="en-US" dirty="0"/>
              <a:t> </a:t>
            </a:r>
            <a:r>
              <a:rPr lang="en-US" altLang="zh-CN" dirty="0"/>
              <a:t>into</a:t>
            </a:r>
            <a:r>
              <a:rPr lang="zh-CN" altLang="en-US" dirty="0"/>
              <a:t> </a:t>
            </a:r>
            <a:r>
              <a:rPr lang="en-US" altLang="zh-CN" dirty="0"/>
              <a:t>liquid</a:t>
            </a:r>
            <a:r>
              <a:rPr lang="zh-CN" altLang="en-US" dirty="0"/>
              <a:t> </a:t>
            </a:r>
            <a:r>
              <a:rPr lang="en-US" altLang="zh-CN" dirty="0"/>
              <a:t>assets</a:t>
            </a:r>
          </a:p>
          <a:p>
            <a:endParaRPr lang="en-US" altLang="zh-CN" dirty="0"/>
          </a:p>
          <a:p>
            <a:pPr marL="0" indent="0">
              <a:buNone/>
            </a:pPr>
            <a:endParaRPr lang="en-US" dirty="0"/>
          </a:p>
        </p:txBody>
      </p:sp>
    </p:spTree>
    <p:extLst>
      <p:ext uri="{BB962C8B-B14F-4D97-AF65-F5344CB8AC3E}">
        <p14:creationId xmlns:p14="http://schemas.microsoft.com/office/powerpoint/2010/main" val="3569181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DA770-27C7-6248-8DED-66209D5C8432}"/>
              </a:ext>
            </a:extLst>
          </p:cNvPr>
          <p:cNvSpPr>
            <a:spLocks noGrp="1"/>
          </p:cNvSpPr>
          <p:nvPr>
            <p:ph type="title"/>
          </p:nvPr>
        </p:nvSpPr>
        <p:spPr/>
        <p:txBody>
          <a:bodyPr/>
          <a:lstStyle/>
          <a:p>
            <a:r>
              <a:rPr lang="en-US" dirty="0"/>
              <a:t>II. Synthesis of Banking Theory and Policy </a:t>
            </a:r>
            <a:br>
              <a:rPr lang="en-US" dirty="0"/>
            </a:br>
            <a:endParaRPr lang="en-US" dirty="0"/>
          </a:p>
        </p:txBody>
      </p:sp>
      <p:sp>
        <p:nvSpPr>
          <p:cNvPr id="3" name="Content Placeholder 2">
            <a:extLst>
              <a:ext uri="{FF2B5EF4-FFF2-40B4-BE49-F238E27FC236}">
                <a16:creationId xmlns:a16="http://schemas.microsoft.com/office/drawing/2014/main" id="{34ED1ED7-7EDA-0E48-BBEA-CD8695B822C5}"/>
              </a:ext>
            </a:extLst>
          </p:cNvPr>
          <p:cNvSpPr>
            <a:spLocks noGrp="1"/>
          </p:cNvSpPr>
          <p:nvPr>
            <p:ph idx="1"/>
          </p:nvPr>
        </p:nvSpPr>
        <p:spPr/>
        <p:txBody>
          <a:bodyPr>
            <a:normAutofit fontScale="77500" lnSpcReduction="20000"/>
          </a:bodyPr>
          <a:lstStyle/>
          <a:p>
            <a:r>
              <a:rPr lang="en-US" altLang="zh-CN" dirty="0"/>
              <a:t>Summary</a:t>
            </a:r>
          </a:p>
          <a:p>
            <a:pPr marL="0" indent="0">
              <a:buNone/>
            </a:pPr>
            <a:r>
              <a:rPr lang="en-US" altLang="zh-CN" dirty="0"/>
              <a:t>1. Banks are subject to runs because of the transformation services they offer. </a:t>
            </a:r>
          </a:p>
          <a:p>
            <a:pPr marL="0" indent="0">
              <a:buNone/>
            </a:pPr>
            <a:r>
              <a:rPr lang="en-US" altLang="zh-CN" dirty="0"/>
              <a:t>2. Bank runs do real damage because of the interruption of profitable investments. </a:t>
            </a:r>
          </a:p>
          <a:p>
            <a:pPr marL="0" indent="0">
              <a:buNone/>
            </a:pPr>
            <a:r>
              <a:rPr lang="en-US" altLang="zh-CN" dirty="0"/>
              <a:t>3. Federally sponsored deposit insurance has been the most effective device for preventing runs. Privately provided insurance and the discount window have not been credible sources of confidence to depositors. Suspension of convertibility interrupts bank services and only defers the problem until banks reopen. </a:t>
            </a:r>
          </a:p>
          <a:p>
            <a:pPr marL="0" indent="0">
              <a:buNone/>
            </a:pPr>
            <a:r>
              <a:rPr lang="en-US" altLang="zh-CN" dirty="0"/>
              <a:t>4. Banking policy must preserve the basic function of banks, that is, the creation of liquidity. In particular, any device to prevent runs must not simultaneously prevent banks from producing liquidity. </a:t>
            </a:r>
          </a:p>
          <a:p>
            <a:pPr marL="0" indent="0">
              <a:buNone/>
            </a:pPr>
            <a:r>
              <a:rPr lang="en-US" altLang="zh-CN" dirty="0"/>
              <a:t>5. The bank-run problem is exacerbated when banks can take on arbitrarily risky projects. Given deposit insurance (or the discount window or suspension of convertibility), it is important to keep banks out of risky outside businesses. </a:t>
            </a:r>
          </a:p>
          <a:p>
            <a:pPr marL="0" indent="0">
              <a:buNone/>
            </a:pPr>
            <a:endParaRPr lang="en-US" altLang="zh-CN" dirty="0"/>
          </a:p>
          <a:p>
            <a:pPr marL="0" indent="0">
              <a:buNone/>
            </a:pPr>
            <a:endParaRPr lang="en-US" dirty="0"/>
          </a:p>
        </p:txBody>
      </p:sp>
    </p:spTree>
    <p:extLst>
      <p:ext uri="{BB962C8B-B14F-4D97-AF65-F5344CB8AC3E}">
        <p14:creationId xmlns:p14="http://schemas.microsoft.com/office/powerpoint/2010/main" val="736265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0A8F1-D54E-324B-81C4-1B655A2A8A18}"/>
              </a:ext>
            </a:extLst>
          </p:cNvPr>
          <p:cNvSpPr>
            <a:spLocks noGrp="1"/>
          </p:cNvSpPr>
          <p:nvPr>
            <p:ph type="title"/>
          </p:nvPr>
        </p:nvSpPr>
        <p:spPr/>
        <p:txBody>
          <a:bodyPr/>
          <a:lstStyle/>
          <a:p>
            <a:r>
              <a:rPr lang="en-US" dirty="0"/>
              <a:t>III. Existing Proposals for Reform </a:t>
            </a:r>
            <a:br>
              <a:rPr lang="en-US" dirty="0"/>
            </a:br>
            <a:endParaRPr lang="en-US" dirty="0"/>
          </a:p>
        </p:txBody>
      </p:sp>
      <p:sp>
        <p:nvSpPr>
          <p:cNvPr id="3" name="Content Placeholder 2">
            <a:extLst>
              <a:ext uri="{FF2B5EF4-FFF2-40B4-BE49-F238E27FC236}">
                <a16:creationId xmlns:a16="http://schemas.microsoft.com/office/drawing/2014/main" id="{86783AF1-B38C-074E-925D-0F88A6F76428}"/>
              </a:ext>
            </a:extLst>
          </p:cNvPr>
          <p:cNvSpPr>
            <a:spLocks noGrp="1"/>
          </p:cNvSpPr>
          <p:nvPr>
            <p:ph idx="1"/>
          </p:nvPr>
        </p:nvSpPr>
        <p:spPr/>
        <p:txBody>
          <a:bodyPr>
            <a:normAutofit lnSpcReduction="10000"/>
          </a:bodyPr>
          <a:lstStyle/>
          <a:p>
            <a:r>
              <a:rPr lang="en-US" altLang="zh-CN" dirty="0"/>
              <a:t>1.</a:t>
            </a:r>
            <a:r>
              <a:rPr lang="zh-CN" altLang="en-US" dirty="0"/>
              <a:t> </a:t>
            </a:r>
            <a:r>
              <a:rPr lang="en-US" altLang="zh-CN" dirty="0"/>
              <a:t>O</a:t>
            </a:r>
            <a:r>
              <a:rPr lang="en-US" dirty="0"/>
              <a:t>ne Hundred Percent Reserve Banking </a:t>
            </a:r>
          </a:p>
          <a:p>
            <a:pPr marL="0" indent="0">
              <a:buNone/>
            </a:pPr>
            <a:r>
              <a:rPr lang="en-US" altLang="zh-CN" dirty="0"/>
              <a:t>This</a:t>
            </a:r>
            <a:r>
              <a:rPr lang="zh-CN" altLang="en-US" dirty="0"/>
              <a:t> </a:t>
            </a:r>
            <a:r>
              <a:rPr lang="en-US" altLang="zh-CN" dirty="0"/>
              <a:t>proposal</a:t>
            </a:r>
            <a:r>
              <a:rPr lang="zh-CN" altLang="en-US" dirty="0"/>
              <a:t> </a:t>
            </a:r>
            <a:r>
              <a:rPr lang="en-US" altLang="zh-CN" dirty="0"/>
              <a:t>is</a:t>
            </a:r>
            <a:r>
              <a:rPr lang="zh-CN" altLang="en-US" dirty="0"/>
              <a:t> </a:t>
            </a:r>
            <a:r>
              <a:rPr lang="en-US" altLang="zh-CN" dirty="0"/>
              <a:t>to</a:t>
            </a:r>
            <a:r>
              <a:rPr lang="zh-CN" altLang="en-US" dirty="0"/>
              <a:t> </a:t>
            </a:r>
            <a:r>
              <a:rPr lang="en-US" altLang="zh-CN" dirty="0"/>
              <a:t>impose</a:t>
            </a:r>
            <a:r>
              <a:rPr lang="zh-CN" altLang="en-US" dirty="0"/>
              <a:t> </a:t>
            </a:r>
            <a:r>
              <a:rPr lang="en-US" altLang="zh-CN" dirty="0"/>
              <a:t>a</a:t>
            </a:r>
            <a:r>
              <a:rPr lang="zh-CN" altLang="en-US" dirty="0"/>
              <a:t> </a:t>
            </a:r>
            <a:r>
              <a:rPr lang="en-US" altLang="zh-CN" dirty="0"/>
              <a:t>100%</a:t>
            </a:r>
            <a:r>
              <a:rPr lang="zh-CN" altLang="en-US" dirty="0"/>
              <a:t> </a:t>
            </a:r>
            <a:r>
              <a:rPr lang="en-US" altLang="zh-CN" dirty="0"/>
              <a:t>reserve</a:t>
            </a:r>
            <a:r>
              <a:rPr lang="zh-CN" altLang="en-US" dirty="0"/>
              <a:t> </a:t>
            </a:r>
            <a:r>
              <a:rPr lang="en-US" altLang="zh-CN" dirty="0"/>
              <a:t>requirement,</a:t>
            </a:r>
            <a:r>
              <a:rPr lang="zh-CN" altLang="en-US" dirty="0"/>
              <a:t> </a:t>
            </a:r>
            <a:r>
              <a:rPr lang="en-US" altLang="zh-CN" dirty="0"/>
              <a:t>that</a:t>
            </a:r>
            <a:r>
              <a:rPr lang="zh-CN" altLang="en-US" dirty="0"/>
              <a:t> </a:t>
            </a:r>
            <a:r>
              <a:rPr lang="en-US" altLang="zh-CN" dirty="0"/>
              <a:t>is,</a:t>
            </a:r>
            <a:r>
              <a:rPr lang="zh-CN" altLang="en-US" dirty="0"/>
              <a:t> </a:t>
            </a:r>
            <a:r>
              <a:rPr lang="en-US" altLang="zh-CN" dirty="0"/>
              <a:t>a</a:t>
            </a:r>
            <a:r>
              <a:rPr lang="zh-CN" altLang="en-US" dirty="0"/>
              <a:t> </a:t>
            </a:r>
            <a:r>
              <a:rPr lang="en-US" altLang="zh-CN" dirty="0"/>
              <a:t>requirement</a:t>
            </a:r>
            <a:r>
              <a:rPr lang="zh-CN" altLang="en-US" dirty="0"/>
              <a:t> </a:t>
            </a:r>
            <a:r>
              <a:rPr lang="en-US" altLang="zh-CN" dirty="0"/>
              <a:t>that</a:t>
            </a:r>
            <a:r>
              <a:rPr lang="zh-CN" altLang="en-US" dirty="0"/>
              <a:t> </a:t>
            </a:r>
            <a:r>
              <a:rPr lang="en-US" altLang="zh-CN" dirty="0"/>
              <a:t>intermediaries</a:t>
            </a:r>
            <a:r>
              <a:rPr lang="zh-CN" altLang="en-US" dirty="0"/>
              <a:t> </a:t>
            </a:r>
            <a:r>
              <a:rPr lang="en-US" altLang="zh-CN" dirty="0"/>
              <a:t>offering</a:t>
            </a:r>
            <a:r>
              <a:rPr lang="zh-CN" altLang="en-US" dirty="0"/>
              <a:t> </a:t>
            </a:r>
            <a:r>
              <a:rPr lang="en-US" altLang="zh-CN" dirty="0"/>
              <a:t>demand</a:t>
            </a:r>
            <a:r>
              <a:rPr lang="zh-CN" altLang="en-US" dirty="0"/>
              <a:t> </a:t>
            </a:r>
            <a:r>
              <a:rPr lang="en-US" altLang="zh-CN" dirty="0"/>
              <a:t>deposits</a:t>
            </a:r>
            <a:r>
              <a:rPr lang="zh-CN" altLang="en-US" dirty="0"/>
              <a:t> </a:t>
            </a:r>
            <a:r>
              <a:rPr lang="en-US" altLang="zh-CN" dirty="0"/>
              <a:t>can</a:t>
            </a:r>
            <a:r>
              <a:rPr lang="zh-CN" altLang="en-US" dirty="0"/>
              <a:t> </a:t>
            </a:r>
            <a:r>
              <a:rPr lang="en-US" altLang="zh-CN" dirty="0"/>
              <a:t>hold</a:t>
            </a:r>
            <a:r>
              <a:rPr lang="zh-CN" altLang="en-US" dirty="0"/>
              <a:t> </a:t>
            </a:r>
            <a:r>
              <a:rPr lang="en-US" altLang="zh-CN" dirty="0"/>
              <a:t>only</a:t>
            </a:r>
            <a:r>
              <a:rPr lang="zh-CN" altLang="en-US" dirty="0"/>
              <a:t> </a:t>
            </a:r>
            <a:r>
              <a:rPr lang="en-US" altLang="zh-CN" dirty="0"/>
              <a:t>liquid</a:t>
            </a:r>
            <a:r>
              <a:rPr lang="zh-CN" altLang="en-US" dirty="0"/>
              <a:t> </a:t>
            </a:r>
            <a:r>
              <a:rPr lang="en-US" altLang="zh-CN" dirty="0"/>
              <a:t>government</a:t>
            </a:r>
            <a:r>
              <a:rPr lang="zh-CN" altLang="en-US" dirty="0"/>
              <a:t> </a:t>
            </a:r>
            <a:r>
              <a:rPr lang="en-US" altLang="zh-CN" dirty="0"/>
              <a:t>claims.</a:t>
            </a:r>
          </a:p>
          <a:p>
            <a:pPr marL="0" indent="0">
              <a:buNone/>
            </a:pPr>
            <a:r>
              <a:rPr lang="en-US" altLang="zh-CN" dirty="0"/>
              <a:t>-</a:t>
            </a:r>
            <a:r>
              <a:rPr lang="zh-CN" altLang="en-US" dirty="0"/>
              <a:t> </a:t>
            </a:r>
            <a:r>
              <a:rPr lang="en-US" altLang="zh-CN" dirty="0"/>
              <a:t>Conclusion:</a:t>
            </a:r>
            <a:r>
              <a:rPr lang="zh-CN" altLang="en-US" dirty="0"/>
              <a:t> </a:t>
            </a:r>
            <a:r>
              <a:rPr lang="en-US" altLang="zh-CN" dirty="0"/>
              <a:t>a</a:t>
            </a:r>
            <a:r>
              <a:rPr lang="zh-CN" altLang="en-US" dirty="0"/>
              <a:t> </a:t>
            </a:r>
            <a:r>
              <a:rPr lang="en-US" altLang="zh-CN" dirty="0"/>
              <a:t>dangerous</a:t>
            </a:r>
            <a:r>
              <a:rPr lang="zh-CN" altLang="en-US" dirty="0"/>
              <a:t> </a:t>
            </a:r>
            <a:r>
              <a:rPr lang="en-US" altLang="zh-CN" dirty="0"/>
              <a:t>proposal.</a:t>
            </a:r>
            <a:endParaRPr lang="en-US" dirty="0"/>
          </a:p>
          <a:p>
            <a:r>
              <a:rPr lang="en-US" altLang="zh-CN" dirty="0"/>
              <a:t>2.</a:t>
            </a:r>
            <a:r>
              <a:rPr lang="zh-CN" altLang="en-US" dirty="0"/>
              <a:t> </a:t>
            </a:r>
            <a:r>
              <a:rPr lang="en-US" altLang="zh-CN" dirty="0"/>
              <a:t>Competitive Discipline: Subordinated Short-Term Debt or Limiting Deposit Insurance</a:t>
            </a:r>
          </a:p>
          <a:p>
            <a:pPr marL="0" indent="0">
              <a:buNone/>
            </a:pPr>
            <a:r>
              <a:rPr lang="en-US" altLang="zh-CN" dirty="0"/>
              <a:t>A requirement that banks issue some minimum fraction of their liabilities as uninsured short-term debt is essentially a requirement that some</a:t>
            </a:r>
            <a:r>
              <a:rPr lang="zh-CN" altLang="en-US" dirty="0"/>
              <a:t> </a:t>
            </a:r>
            <a:r>
              <a:rPr lang="en-US" altLang="zh-CN" dirty="0"/>
              <a:t>deposits</a:t>
            </a:r>
            <a:r>
              <a:rPr lang="zh-CN" altLang="en-US" dirty="0"/>
              <a:t> </a:t>
            </a:r>
            <a:r>
              <a:rPr lang="en-US" altLang="zh-CN" dirty="0"/>
              <a:t>be</a:t>
            </a:r>
            <a:r>
              <a:rPr lang="zh-CN" altLang="en-US" dirty="0"/>
              <a:t> </a:t>
            </a:r>
            <a:r>
              <a:rPr lang="en-US" altLang="zh-CN" dirty="0"/>
              <a:t>uninsured.</a:t>
            </a:r>
          </a:p>
          <a:p>
            <a:pPr marL="0" indent="0">
              <a:buNone/>
            </a:pPr>
            <a:r>
              <a:rPr lang="en-US" altLang="zh-CN" dirty="0"/>
              <a:t> -</a:t>
            </a:r>
            <a:r>
              <a:rPr lang="zh-CN" altLang="en-US" dirty="0"/>
              <a:t> </a:t>
            </a:r>
            <a:r>
              <a:rPr lang="en-US" altLang="zh-CN" dirty="0"/>
              <a:t>Conclusion:</a:t>
            </a:r>
            <a:r>
              <a:rPr lang="zh-CN" altLang="en-US" dirty="0"/>
              <a:t> </a:t>
            </a:r>
            <a:r>
              <a:rPr lang="en-US" altLang="zh-CN" dirty="0"/>
              <a:t>a</a:t>
            </a:r>
            <a:r>
              <a:rPr lang="zh-CN" altLang="en-US" dirty="0"/>
              <a:t> </a:t>
            </a:r>
            <a:r>
              <a:rPr lang="en-US" altLang="zh-CN" dirty="0"/>
              <a:t>good</a:t>
            </a:r>
            <a:r>
              <a:rPr lang="zh-CN" altLang="en-US" dirty="0"/>
              <a:t> </a:t>
            </a:r>
            <a:r>
              <a:rPr lang="en-US" altLang="zh-CN" dirty="0"/>
              <a:t>idea,</a:t>
            </a:r>
            <a:r>
              <a:rPr lang="zh-CN" altLang="en-US" dirty="0"/>
              <a:t> </a:t>
            </a:r>
            <a:r>
              <a:rPr lang="en-US" altLang="zh-CN" dirty="0"/>
              <a:t>but</a:t>
            </a:r>
            <a:r>
              <a:rPr lang="zh-CN" altLang="en-US" dirty="0"/>
              <a:t> </a:t>
            </a:r>
            <a:r>
              <a:rPr lang="en-US" altLang="zh-CN" dirty="0"/>
              <a:t>the</a:t>
            </a:r>
            <a:r>
              <a:rPr lang="zh-CN" altLang="en-US" dirty="0"/>
              <a:t> </a:t>
            </a:r>
            <a:r>
              <a:rPr lang="en-US" altLang="zh-CN" dirty="0"/>
              <a:t>requirement</a:t>
            </a:r>
            <a:r>
              <a:rPr lang="zh-CN" altLang="en-US" dirty="0"/>
              <a:t> </a:t>
            </a:r>
            <a:r>
              <a:rPr lang="en-US" altLang="zh-CN" dirty="0"/>
              <a:t>should</a:t>
            </a:r>
            <a:r>
              <a:rPr lang="zh-CN" altLang="en-US" dirty="0"/>
              <a:t> </a:t>
            </a:r>
            <a:r>
              <a:rPr lang="en-US" altLang="zh-CN" dirty="0"/>
              <a:t>issue</a:t>
            </a:r>
            <a:r>
              <a:rPr lang="zh-CN" altLang="en-US" dirty="0"/>
              <a:t> </a:t>
            </a:r>
            <a:r>
              <a:rPr lang="en-US" altLang="zh-CN" dirty="0"/>
              <a:t>long-term</a:t>
            </a:r>
            <a:r>
              <a:rPr lang="zh-CN" altLang="en-US" dirty="0"/>
              <a:t> </a:t>
            </a:r>
            <a:r>
              <a:rPr lang="en-US" altLang="zh-CN" dirty="0"/>
              <a:t>claims.</a:t>
            </a:r>
          </a:p>
          <a:p>
            <a:endParaRPr lang="en-US" dirty="0"/>
          </a:p>
          <a:p>
            <a:endParaRPr lang="en-US" dirty="0"/>
          </a:p>
        </p:txBody>
      </p:sp>
    </p:spTree>
    <p:extLst>
      <p:ext uri="{BB962C8B-B14F-4D97-AF65-F5344CB8AC3E}">
        <p14:creationId xmlns:p14="http://schemas.microsoft.com/office/powerpoint/2010/main" val="2936728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C002F-C389-E848-A6A0-134F9C0005F9}"/>
              </a:ext>
            </a:extLst>
          </p:cNvPr>
          <p:cNvSpPr>
            <a:spLocks noGrp="1"/>
          </p:cNvSpPr>
          <p:nvPr>
            <p:ph type="title"/>
          </p:nvPr>
        </p:nvSpPr>
        <p:spPr/>
        <p:txBody>
          <a:bodyPr/>
          <a:lstStyle/>
          <a:p>
            <a:r>
              <a:rPr lang="en-US" dirty="0"/>
              <a:t>IV. Summary and Conclusions</a:t>
            </a:r>
            <a:br>
              <a:rPr lang="en-US" dirty="0"/>
            </a:br>
            <a:endParaRPr lang="en-US" dirty="0"/>
          </a:p>
        </p:txBody>
      </p:sp>
      <p:sp>
        <p:nvSpPr>
          <p:cNvPr id="3" name="Content Placeholder 2">
            <a:extLst>
              <a:ext uri="{FF2B5EF4-FFF2-40B4-BE49-F238E27FC236}">
                <a16:creationId xmlns:a16="http://schemas.microsoft.com/office/drawing/2014/main" id="{48B8BC60-FFB9-734A-BEAA-6624E004FE2E}"/>
              </a:ext>
            </a:extLst>
          </p:cNvPr>
          <p:cNvSpPr>
            <a:spLocks noGrp="1"/>
          </p:cNvSpPr>
          <p:nvPr>
            <p:ph idx="1"/>
          </p:nvPr>
        </p:nvSpPr>
        <p:spPr/>
        <p:txBody>
          <a:bodyPr/>
          <a:lstStyle/>
          <a:p>
            <a:r>
              <a:rPr lang="en-US" dirty="0"/>
              <a:t>In summary, banks perform valuable services. Any complete bank policy has to prevent costly bank runs while allowing banks to continue provision of their various services. </a:t>
            </a:r>
          </a:p>
          <a:p>
            <a:r>
              <a:rPr lang="en-US" dirty="0"/>
              <a:t>1. Transformation Service </a:t>
            </a:r>
          </a:p>
          <a:p>
            <a:r>
              <a:rPr lang="en-US" dirty="0"/>
              <a:t>2. Deposit Insurance </a:t>
            </a:r>
          </a:p>
          <a:p>
            <a:r>
              <a:rPr lang="en-US" dirty="0"/>
              <a:t>3. Incentives to Take on Too Much Risk </a:t>
            </a:r>
          </a:p>
          <a:p>
            <a:endParaRPr lang="en-US" dirty="0"/>
          </a:p>
        </p:txBody>
      </p:sp>
    </p:spTree>
    <p:extLst>
      <p:ext uri="{BB962C8B-B14F-4D97-AF65-F5344CB8AC3E}">
        <p14:creationId xmlns:p14="http://schemas.microsoft.com/office/powerpoint/2010/main" val="3368104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284BB-9EDB-294E-BAAC-7D6FC2B344AD}"/>
              </a:ext>
            </a:extLst>
          </p:cNvPr>
          <p:cNvSpPr>
            <a:spLocks noGrp="1"/>
          </p:cNvSpPr>
          <p:nvPr>
            <p:ph type="title"/>
          </p:nvPr>
        </p:nvSpPr>
        <p:spPr/>
        <p:txBody>
          <a:bodyPr/>
          <a:lstStyle/>
          <a:p>
            <a:r>
              <a:rPr lang="en-US" dirty="0"/>
              <a:t>My opinions</a:t>
            </a:r>
          </a:p>
        </p:txBody>
      </p:sp>
      <p:sp>
        <p:nvSpPr>
          <p:cNvPr id="3" name="Content Placeholder 2">
            <a:extLst>
              <a:ext uri="{FF2B5EF4-FFF2-40B4-BE49-F238E27FC236}">
                <a16:creationId xmlns:a16="http://schemas.microsoft.com/office/drawing/2014/main" id="{D02F1B32-A794-E845-AAAF-55D7D0488707}"/>
              </a:ext>
            </a:extLst>
          </p:cNvPr>
          <p:cNvSpPr>
            <a:spLocks noGrp="1"/>
          </p:cNvSpPr>
          <p:nvPr>
            <p:ph idx="1"/>
          </p:nvPr>
        </p:nvSpPr>
        <p:spPr/>
        <p:txBody>
          <a:bodyPr/>
          <a:lstStyle/>
          <a:p>
            <a:r>
              <a:rPr lang="en-US" altLang="zh-CN" dirty="0"/>
              <a:t>Excellent</a:t>
            </a:r>
            <a:r>
              <a:rPr lang="zh-CN" altLang="en-US" dirty="0"/>
              <a:t> </a:t>
            </a:r>
            <a:r>
              <a:rPr lang="en-US" altLang="zh-CN" dirty="0"/>
              <a:t>paper!</a:t>
            </a:r>
          </a:p>
          <a:p>
            <a:r>
              <a:rPr lang="en-US" altLang="zh-CN" dirty="0"/>
              <a:t>Clearly</a:t>
            </a:r>
            <a:r>
              <a:rPr lang="zh-CN" altLang="en-US" dirty="0"/>
              <a:t> </a:t>
            </a:r>
            <a:r>
              <a:rPr lang="en-US" altLang="zh-CN" dirty="0"/>
              <a:t>explained</a:t>
            </a:r>
            <a:r>
              <a:rPr lang="zh-CN" altLang="en-US" dirty="0"/>
              <a:t> </a:t>
            </a:r>
            <a:r>
              <a:rPr lang="en-US" altLang="zh-CN" dirty="0"/>
              <a:t>banking</a:t>
            </a:r>
            <a:r>
              <a:rPr lang="zh-CN" altLang="en-US" dirty="0"/>
              <a:t> </a:t>
            </a:r>
            <a:r>
              <a:rPr lang="en-US" altLang="zh-CN" dirty="0"/>
              <a:t>theory,</a:t>
            </a:r>
            <a:r>
              <a:rPr lang="zh-CN" altLang="en-US" dirty="0"/>
              <a:t> </a:t>
            </a:r>
            <a:r>
              <a:rPr lang="en-US" altLang="zh-CN" dirty="0"/>
              <a:t>deposit</a:t>
            </a:r>
            <a:r>
              <a:rPr lang="zh-CN" altLang="en-US" dirty="0"/>
              <a:t> </a:t>
            </a:r>
            <a:r>
              <a:rPr lang="en-US" altLang="zh-CN" dirty="0"/>
              <a:t>insurance</a:t>
            </a:r>
            <a:r>
              <a:rPr lang="zh-CN" altLang="en-US" dirty="0"/>
              <a:t> </a:t>
            </a:r>
            <a:r>
              <a:rPr lang="en-US" altLang="zh-CN" dirty="0"/>
              <a:t>and</a:t>
            </a:r>
            <a:r>
              <a:rPr lang="zh-CN" altLang="en-US" dirty="0"/>
              <a:t> </a:t>
            </a:r>
            <a:r>
              <a:rPr lang="en-US" altLang="zh-CN" dirty="0"/>
              <a:t>bank</a:t>
            </a:r>
            <a:r>
              <a:rPr lang="zh-CN" altLang="en-US" dirty="0"/>
              <a:t> </a:t>
            </a:r>
            <a:r>
              <a:rPr lang="en-US" altLang="zh-CN" dirty="0"/>
              <a:t>policies.</a:t>
            </a:r>
            <a:endParaRPr lang="en-US" dirty="0"/>
          </a:p>
        </p:txBody>
      </p:sp>
    </p:spTree>
    <p:extLst>
      <p:ext uri="{BB962C8B-B14F-4D97-AF65-F5344CB8AC3E}">
        <p14:creationId xmlns:p14="http://schemas.microsoft.com/office/powerpoint/2010/main" val="337274578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1186</TotalTime>
  <Words>1145</Words>
  <Application>Microsoft Macintosh PowerPoint</Application>
  <PresentationFormat>Widescreen</PresentationFormat>
  <Paragraphs>82</Paragraphs>
  <Slides>10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Gill Sans MT</vt:lpstr>
      <vt:lpstr>Gallery</vt:lpstr>
      <vt:lpstr>Banking Theory, Deposit Insurance,  and Bank Regulation</vt:lpstr>
      <vt:lpstr>Structure of the paper</vt:lpstr>
      <vt:lpstr>I. Introduction</vt:lpstr>
      <vt:lpstr>I. Introduction</vt:lpstr>
      <vt:lpstr>II. Synthesis of Banking Theory and Policy  </vt:lpstr>
      <vt:lpstr>II. Synthesis of Banking Theory and Policy  </vt:lpstr>
      <vt:lpstr>III. Existing Proposals for Reform  </vt:lpstr>
      <vt:lpstr>IV. Summary and Conclusions </vt:lpstr>
      <vt:lpstr>My opinions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Banking Theory, Deposit Insurance,  and Bank Regulation</dc:title>
  <dc:creator>Liu, Pu</dc:creator>
  <cp:lastModifiedBy>Liu, Pu</cp:lastModifiedBy>
  <cp:revision>16</cp:revision>
  <dcterms:created xsi:type="dcterms:W3CDTF">2019-10-03T02:00:33Z</dcterms:created>
  <dcterms:modified xsi:type="dcterms:W3CDTF">2019-10-03T21:47:41Z</dcterms:modified>
</cp:coreProperties>
</file>